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media/image85.jpg" ContentType="image/jpg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614" r:id="rId3"/>
    <p:sldId id="4613" r:id="rId4"/>
    <p:sldId id="4557" r:id="rId5"/>
    <p:sldId id="4578" r:id="rId6"/>
    <p:sldId id="4627" r:id="rId7"/>
    <p:sldId id="4628" r:id="rId8"/>
    <p:sldId id="4615" r:id="rId9"/>
    <p:sldId id="341" r:id="rId10"/>
    <p:sldId id="324" r:id="rId11"/>
    <p:sldId id="325" r:id="rId12"/>
    <p:sldId id="4574" r:id="rId13"/>
    <p:sldId id="4602" r:id="rId14"/>
    <p:sldId id="4588" r:id="rId15"/>
    <p:sldId id="4599" r:id="rId16"/>
    <p:sldId id="4601" r:id="rId17"/>
    <p:sldId id="4595" r:id="rId18"/>
    <p:sldId id="4600" r:id="rId19"/>
    <p:sldId id="4590" r:id="rId20"/>
    <p:sldId id="4606" r:id="rId21"/>
    <p:sldId id="4604" r:id="rId22"/>
    <p:sldId id="4610" r:id="rId23"/>
    <p:sldId id="4616" r:id="rId24"/>
    <p:sldId id="4625" r:id="rId25"/>
    <p:sldId id="366" r:id="rId26"/>
    <p:sldId id="367" r:id="rId27"/>
    <p:sldId id="365" r:id="rId28"/>
    <p:sldId id="448" r:id="rId29"/>
    <p:sldId id="4629" r:id="rId30"/>
    <p:sldId id="4630" r:id="rId31"/>
    <p:sldId id="46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pos="7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  <a:srgbClr val="800000"/>
    <a:srgbClr val="237424"/>
    <a:srgbClr val="ADBBBB"/>
    <a:srgbClr val="EEFFFE"/>
    <a:srgbClr val="FFF4AC"/>
    <a:srgbClr val="78DF97"/>
    <a:srgbClr val="8BDAD3"/>
    <a:srgbClr val="85C1FF"/>
    <a:srgbClr val="FFA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9" autoAdjust="0"/>
    <p:restoredTop sz="98456" autoAdjust="0"/>
  </p:normalViewPr>
  <p:slideViewPr>
    <p:cSldViewPr snapToGrid="0" snapToObjects="1" showGuides="1">
      <p:cViewPr>
        <p:scale>
          <a:sx n="80" d="100"/>
          <a:sy n="80" d="100"/>
        </p:scale>
        <p:origin x="-648" y="-30"/>
      </p:cViewPr>
      <p:guideLst>
        <p:guide orient="horz" pos="2160"/>
        <p:guide orient="horz" pos="432"/>
        <p:guide orient="horz" pos="3888"/>
        <p:guide pos="3840"/>
        <p:guide pos="480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Users\ogul\Desktop\B2B%20Sunumlar\Book5.xlsx" TargetMode="Externa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ogul\Desktop\B2B%20Sunumlar\Book5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Kartofel\DLG%20feld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C:\Brinza%201\EXP%206%20Kartoffel%20Topf%20versuch\Kartoffel%20Hoff%20Topf%20Versuch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Brinza%201\EXP%203%20MB-22\Keimungkontrolle%20-%20Tarhan%20-%20MB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'Fertilizer Use Effi'!$C$2</c:f>
              <c:strCache>
                <c:ptCount val="1"/>
                <c:pt idx="0">
                  <c:v>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'Fertilizer Use Effi'!$B$32:$B$57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'Fertilizer Use Effi'!$C$32:$C$57</c:f>
              <c:numCache>
                <c:formatCode>General</c:formatCode>
                <c:ptCount val="26"/>
                <c:pt idx="0">
                  <c:v>17.447674418604699</c:v>
                </c:pt>
                <c:pt idx="1">
                  <c:v>24.475177304964536</c:v>
                </c:pt>
                <c:pt idx="2">
                  <c:v>25.067796610169491</c:v>
                </c:pt>
                <c:pt idx="3">
                  <c:v>25.798654373286819</c:v>
                </c:pt>
                <c:pt idx="4">
                  <c:v>25.946523045615056</c:v>
                </c:pt>
                <c:pt idx="5">
                  <c:v>26.015449788188388</c:v>
                </c:pt>
                <c:pt idx="6">
                  <c:v>26.937293233082702</c:v>
                </c:pt>
                <c:pt idx="7">
                  <c:v>28.258646616541348</c:v>
                </c:pt>
                <c:pt idx="8">
                  <c:v>28.63291139240506</c:v>
                </c:pt>
                <c:pt idx="9">
                  <c:v>30.115384615384613</c:v>
                </c:pt>
                <c:pt idx="10">
                  <c:v>31.72813541933829</c:v>
                </c:pt>
                <c:pt idx="11">
                  <c:v>33.234798828985205</c:v>
                </c:pt>
                <c:pt idx="12">
                  <c:v>32.196992481203004</c:v>
                </c:pt>
                <c:pt idx="13">
                  <c:v>32.288721804511276</c:v>
                </c:pt>
                <c:pt idx="14">
                  <c:v>30.790813953488374</c:v>
                </c:pt>
                <c:pt idx="15">
                  <c:v>32.273758865248226</c:v>
                </c:pt>
                <c:pt idx="16">
                  <c:v>34.207263922518159</c:v>
                </c:pt>
                <c:pt idx="17">
                  <c:v>35.97069524046848</c:v>
                </c:pt>
                <c:pt idx="18">
                  <c:v>36.415354888186599</c:v>
                </c:pt>
                <c:pt idx="19">
                  <c:v>36.983055071019187</c:v>
                </c:pt>
                <c:pt idx="20">
                  <c:v>37.56315789473684</c:v>
                </c:pt>
                <c:pt idx="21">
                  <c:v>37.792481203007519</c:v>
                </c:pt>
                <c:pt idx="22">
                  <c:v>38.45316455696203</c:v>
                </c:pt>
                <c:pt idx="23">
                  <c:v>39.415384615384625</c:v>
                </c:pt>
                <c:pt idx="24">
                  <c:v>39.894844832008211</c:v>
                </c:pt>
                <c:pt idx="25">
                  <c:v>41.721288116272447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29C-A64A-B2F2-13836A816369}"/>
            </c:ext>
          </c:extLst>
        </c:ser>
        <c:ser>
          <c:idx val="1"/>
          <c:order val="1"/>
          <c:tx>
            <c:strRef>
              <c:f>'Fertilizer Use Effi'!$D$2</c:f>
              <c:strCache>
                <c:ptCount val="1"/>
                <c:pt idx="0">
                  <c:v>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'Fertilizer Use Effi'!$B$32:$B$57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'Fertilizer Use Effi'!$D$32:$D$57</c:f>
              <c:numCache>
                <c:formatCode>General</c:formatCode>
                <c:ptCount val="26"/>
                <c:pt idx="0">
                  <c:v>10.15625</c:v>
                </c:pt>
                <c:pt idx="1">
                  <c:v>11.8271125</c:v>
                </c:pt>
                <c:pt idx="2">
                  <c:v>11.9</c:v>
                </c:pt>
                <c:pt idx="3">
                  <c:v>15.172499999999999</c:v>
                </c:pt>
                <c:pt idx="4">
                  <c:v>15.172499999999999</c:v>
                </c:pt>
                <c:pt idx="5">
                  <c:v>15.299999999999999</c:v>
                </c:pt>
                <c:pt idx="6">
                  <c:v>15.751349999999999</c:v>
                </c:pt>
                <c:pt idx="7">
                  <c:v>16.524000000000001</c:v>
                </c:pt>
                <c:pt idx="8">
                  <c:v>16.574999999999999</c:v>
                </c:pt>
                <c:pt idx="9">
                  <c:v>17.212499999999999</c:v>
                </c:pt>
                <c:pt idx="10">
                  <c:v>19.992699999999999</c:v>
                </c:pt>
                <c:pt idx="11">
                  <c:v>20.732074999999998</c:v>
                </c:pt>
                <c:pt idx="12">
                  <c:v>20.761649999999999</c:v>
                </c:pt>
                <c:pt idx="13">
                  <c:v>20.820800000000002</c:v>
                </c:pt>
                <c:pt idx="14">
                  <c:v>21.397512500000001</c:v>
                </c:pt>
                <c:pt idx="15">
                  <c:v>22.062950000000001</c:v>
                </c:pt>
                <c:pt idx="16">
                  <c:v>22.831900000000001</c:v>
                </c:pt>
                <c:pt idx="17">
                  <c:v>23.328759999999999</c:v>
                </c:pt>
                <c:pt idx="18">
                  <c:v>23.48255</c:v>
                </c:pt>
                <c:pt idx="19">
                  <c:v>23.985325</c:v>
                </c:pt>
                <c:pt idx="20">
                  <c:v>24.221924999999999</c:v>
                </c:pt>
                <c:pt idx="21">
                  <c:v>24.369800000000001</c:v>
                </c:pt>
                <c:pt idx="22">
                  <c:v>24.547250000000002</c:v>
                </c:pt>
                <c:pt idx="23">
                  <c:v>24.843</c:v>
                </c:pt>
                <c:pt idx="24">
                  <c:v>25.138750000000002</c:v>
                </c:pt>
                <c:pt idx="25">
                  <c:v>26.026000000000003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29C-A64A-B2F2-13836A816369}"/>
            </c:ext>
          </c:extLst>
        </c:ser>
        <c:ser>
          <c:idx val="2"/>
          <c:order val="2"/>
          <c:tx>
            <c:strRef>
              <c:f>'Fertilizer Use Effi'!$E$2</c:f>
              <c:strCache>
                <c:ptCount val="1"/>
                <c:pt idx="0">
                  <c:v>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'Fertilizer Use Effi'!$B$32:$B$57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'Fertilizer Use Effi'!$E$32:$E$57</c:f>
              <c:numCache>
                <c:formatCode>General</c:formatCode>
                <c:ptCount val="26"/>
                <c:pt idx="0">
                  <c:v>28.4089330883298</c:v>
                </c:pt>
                <c:pt idx="1">
                  <c:v>37.526536740601131</c:v>
                </c:pt>
                <c:pt idx="2">
                  <c:v>37.640521422601132</c:v>
                </c:pt>
                <c:pt idx="3">
                  <c:v>37.754506104601134</c:v>
                </c:pt>
                <c:pt idx="4">
                  <c:v>37.870708686011696</c:v>
                </c:pt>
                <c:pt idx="5">
                  <c:v>37.901593594297537</c:v>
                </c:pt>
                <c:pt idx="6">
                  <c:v>38.155215696293261</c:v>
                </c:pt>
                <c:pt idx="7">
                  <c:v>40.026841138413523</c:v>
                </c:pt>
                <c:pt idx="8">
                  <c:v>40.150380771556776</c:v>
                </c:pt>
                <c:pt idx="9">
                  <c:v>41.043818258573395</c:v>
                </c:pt>
                <c:pt idx="10">
                  <c:v>45.10595898664905</c:v>
                </c:pt>
                <c:pt idx="11">
                  <c:v>45.283657744319477</c:v>
                </c:pt>
                <c:pt idx="12">
                  <c:v>45.34825640016016</c:v>
                </c:pt>
                <c:pt idx="13">
                  <c:v>45.477453711841534</c:v>
                </c:pt>
                <c:pt idx="14">
                  <c:v>46.737127500734871</c:v>
                </c:pt>
                <c:pt idx="15">
                  <c:v>48.190597257150259</c:v>
                </c:pt>
                <c:pt idx="16">
                  <c:v>49.870162309008045</c:v>
                </c:pt>
                <c:pt idx="17">
                  <c:v>50.955419727131542</c:v>
                </c:pt>
                <c:pt idx="18">
                  <c:v>51.29133273750309</c:v>
                </c:pt>
                <c:pt idx="19">
                  <c:v>52.389509886794713</c:v>
                </c:pt>
                <c:pt idx="20">
                  <c:v>52.9062991335202</c:v>
                </c:pt>
                <c:pt idx="21">
                  <c:v>53.229292412723616</c:v>
                </c:pt>
                <c:pt idx="22">
                  <c:v>53.212881095917204</c:v>
                </c:pt>
                <c:pt idx="23">
                  <c:v>53.854000145265601</c:v>
                </c:pt>
                <c:pt idx="24">
                  <c:v>54.495119194614006</c:v>
                </c:pt>
                <c:pt idx="25">
                  <c:v>55.048659354265922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29C-A64A-B2F2-13836A816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041088"/>
        <c:axId val="177256064"/>
      </c:lineChart>
      <c:catAx>
        <c:axId val="182041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 b="1" i="0" u="none" strike="noStrike" baseline="0" dirty="0">
                    <a:effectLst/>
                  </a:rPr>
                  <a:t>HS 300 </a:t>
                </a:r>
                <a:r>
                  <a:rPr lang="tr-TR" sz="900" b="1" i="0" baseline="0" dirty="0">
                    <a:effectLst/>
                  </a:rPr>
                  <a:t>Application L/Ha</a:t>
                </a:r>
                <a:endParaRPr lang="x-none" sz="9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177256064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177256064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1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 b="1" i="0" baseline="0" noProof="0" dirty="0">
                    <a:effectLst/>
                  </a:rPr>
                  <a:t>N, P, K Use Efficiency, %</a:t>
                </a:r>
                <a:endParaRPr lang="en-US" sz="900" b="1" noProof="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182041088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425945100047007"/>
          <c:y val="0.92843525364551238"/>
          <c:w val="0.21018488677998953"/>
          <c:h val="5.2002207845553504E-2"/>
        </c:manualLayout>
      </c:layout>
      <c:overlay val="0"/>
      <c:spPr>
        <a:noFill/>
        <a:ln cap="flat">
          <a:solidFill>
            <a:schemeClr val="tx1">
              <a:lumMod val="15000"/>
              <a:lumOff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Sheet1!$S$262</c:f>
              <c:strCache>
                <c:ptCount val="1"/>
                <c:pt idx="0">
                  <c:v>Ca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Sheet1!$R$263:$R$288</c:f>
              <c:numCache>
                <c:formatCode>General</c:formatCode>
                <c:ptCount val="2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</c:numCache>
            </c:numRef>
          </c:xVal>
          <c:yVal>
            <c:numRef>
              <c:f>Sheet1!$S$263:$S$288</c:f>
              <c:numCache>
                <c:formatCode>General</c:formatCode>
                <c:ptCount val="26"/>
                <c:pt idx="0">
                  <c:v>17.447674418604699</c:v>
                </c:pt>
                <c:pt idx="1">
                  <c:v>19.4751773049645</c:v>
                </c:pt>
                <c:pt idx="2">
                  <c:v>21.067796610169498</c:v>
                </c:pt>
                <c:pt idx="3">
                  <c:v>24.798654373286801</c:v>
                </c:pt>
                <c:pt idx="4">
                  <c:v>25.946523045615056</c:v>
                </c:pt>
                <c:pt idx="5">
                  <c:v>26.015449788188388</c:v>
                </c:pt>
                <c:pt idx="6">
                  <c:v>26.937293233082702</c:v>
                </c:pt>
                <c:pt idx="7">
                  <c:v>28.258646616541348</c:v>
                </c:pt>
                <c:pt idx="8">
                  <c:v>28.63291139240506</c:v>
                </c:pt>
                <c:pt idx="9">
                  <c:v>30.115384615384613</c:v>
                </c:pt>
                <c:pt idx="10">
                  <c:v>31.72813541933829</c:v>
                </c:pt>
                <c:pt idx="11">
                  <c:v>33.234798828985205</c:v>
                </c:pt>
                <c:pt idx="12">
                  <c:v>32.196992481203004</c:v>
                </c:pt>
                <c:pt idx="13">
                  <c:v>32.288721804511276</c:v>
                </c:pt>
                <c:pt idx="14">
                  <c:v>33.790813953488403</c:v>
                </c:pt>
                <c:pt idx="15">
                  <c:v>33.273758865248197</c:v>
                </c:pt>
                <c:pt idx="16">
                  <c:v>34.207263922518159</c:v>
                </c:pt>
                <c:pt idx="17">
                  <c:v>35.97069524046848</c:v>
                </c:pt>
                <c:pt idx="18">
                  <c:v>36.415354888186599</c:v>
                </c:pt>
                <c:pt idx="19">
                  <c:v>36.983055071019187</c:v>
                </c:pt>
                <c:pt idx="20">
                  <c:v>37.56315789473684</c:v>
                </c:pt>
                <c:pt idx="21">
                  <c:v>37.792481203007519</c:v>
                </c:pt>
                <c:pt idx="22">
                  <c:v>38.45316455696203</c:v>
                </c:pt>
                <c:pt idx="23">
                  <c:v>39.415384615384625</c:v>
                </c:pt>
                <c:pt idx="24">
                  <c:v>39.894844832008211</c:v>
                </c:pt>
                <c:pt idx="25">
                  <c:v>41.721288116272447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7F-CF42-B4BD-CEE6085DD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851904"/>
        <c:axId val="57852480"/>
      </c:scatterChart>
      <c:valAx>
        <c:axId val="57851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="1" noProof="0" dirty="0"/>
                  <a:t>Lawmax</a:t>
                </a:r>
                <a:r>
                  <a:rPr lang="tr-TR" b="1" baseline="0" noProof="0" dirty="0"/>
                  <a:t> </a:t>
                </a:r>
                <a:r>
                  <a:rPr lang="tr-TR" b="1" baseline="0" noProof="0" dirty="0" err="1"/>
                  <a:t>bio</a:t>
                </a:r>
                <a:r>
                  <a:rPr lang="tr-TR" b="1" baseline="0" noProof="0" dirty="0"/>
                  <a:t> ile yapraktan uygulanan </a:t>
                </a:r>
                <a:r>
                  <a:rPr lang="tr-TR" b="1" baseline="0" noProof="0" dirty="0" err="1"/>
                  <a:t>Ca</a:t>
                </a:r>
                <a:r>
                  <a:rPr lang="tr-TR" b="1" baseline="0" noProof="0" dirty="0"/>
                  <a:t> </a:t>
                </a:r>
                <a:r>
                  <a:rPr lang="en-US" b="1" noProof="0" dirty="0"/>
                  <a:t>L/ha</a:t>
                </a:r>
              </a:p>
            </c:rich>
          </c:tx>
          <c:layout>
            <c:manualLayout>
              <c:xMode val="edge"/>
              <c:yMode val="edge"/>
              <c:x val="0.23408769063180829"/>
              <c:y val="0.858691886393289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7852480"/>
        <c:crosses val="autoZero"/>
        <c:crossBetween val="midCat"/>
      </c:valAx>
      <c:valAx>
        <c:axId val="5785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 noProof="0" dirty="0"/>
                  <a:t>C</a:t>
                </a:r>
                <a:r>
                  <a:rPr lang="tr-TR" b="1" baseline="0" noProof="0" dirty="0"/>
                  <a:t>kalsiyum alım oranı</a:t>
                </a:r>
                <a:r>
                  <a:rPr lang="en-US" b="1" baseline="0" noProof="0" dirty="0"/>
                  <a:t> %</a:t>
                </a:r>
                <a:endParaRPr lang="en-US" b="1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7851904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791956738822747"/>
          <c:y val="0.9490635413776598"/>
          <c:w val="9.2987362838471185E-2"/>
          <c:h val="4.9530932251189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Sheet1!$K$196</c:f>
              <c:strCache>
                <c:ptCount val="1"/>
                <c:pt idx="0">
                  <c:v>Fe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Sheet1!$J$197:$J$222</c:f>
              <c:numCache>
                <c:formatCode>General</c:formatCode>
                <c:ptCount val="2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</c:numCache>
            </c:numRef>
          </c:xVal>
          <c:yVal>
            <c:numRef>
              <c:f>Sheet1!$K$197:$K$222</c:f>
              <c:numCache>
                <c:formatCode>General</c:formatCode>
                <c:ptCount val="26"/>
                <c:pt idx="0">
                  <c:v>17.988372093023255</c:v>
                </c:pt>
                <c:pt idx="1">
                  <c:v>18.98936170212766</c:v>
                </c:pt>
                <c:pt idx="2">
                  <c:v>19.449152542372882</c:v>
                </c:pt>
                <c:pt idx="3">
                  <c:v>20.016197358584602</c:v>
                </c:pt>
                <c:pt idx="4">
                  <c:v>20.130923052632372</c:v>
                </c:pt>
                <c:pt idx="5">
                  <c:v>20.184400697732372</c:v>
                </c:pt>
                <c:pt idx="6">
                  <c:v>20.899624060150373</c:v>
                </c:pt>
                <c:pt idx="7">
                  <c:v>21.924812030075188</c:v>
                </c:pt>
                <c:pt idx="8">
                  <c:v>22.215189873417721</c:v>
                </c:pt>
                <c:pt idx="9">
                  <c:v>23.365384615384617</c:v>
                </c:pt>
                <c:pt idx="10">
                  <c:v>25.406001538856099</c:v>
                </c:pt>
                <c:pt idx="11">
                  <c:v>26.149692997227898</c:v>
                </c:pt>
                <c:pt idx="12">
                  <c:v>27.270676691729321</c:v>
                </c:pt>
                <c:pt idx="13">
                  <c:v>27.348370927318292</c:v>
                </c:pt>
                <c:pt idx="14">
                  <c:v>27.0796511627907</c:v>
                </c:pt>
                <c:pt idx="15">
                  <c:v>27.335697399527184</c:v>
                </c:pt>
                <c:pt idx="16">
                  <c:v>28.973365617433412</c:v>
                </c:pt>
                <c:pt idx="17">
                  <c:v>30.466982307500622</c:v>
                </c:pt>
                <c:pt idx="18">
                  <c:v>30.843606599283731</c:v>
                </c:pt>
                <c:pt idx="19">
                  <c:v>31.324445551956138</c:v>
                </c:pt>
                <c:pt idx="20">
                  <c:v>35.815789473684198</c:v>
                </c:pt>
                <c:pt idx="21">
                  <c:v>38.010025062656602</c:v>
                </c:pt>
                <c:pt idx="22">
                  <c:v>39.569620253164601</c:v>
                </c:pt>
                <c:pt idx="23">
                  <c:v>43.384615384615401</c:v>
                </c:pt>
                <c:pt idx="24">
                  <c:v>44.790715568094399</c:v>
                </c:pt>
                <c:pt idx="25">
                  <c:v>44.337703049301801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98-834C-BA8B-DBAEE1B45883}"/>
            </c:ext>
          </c:extLst>
        </c:ser>
        <c:ser>
          <c:idx val="1"/>
          <c:order val="1"/>
          <c:tx>
            <c:strRef>
              <c:f>Sheet1!$L$196</c:f>
              <c:strCache>
                <c:ptCount val="1"/>
                <c:pt idx="0">
                  <c:v>Zn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Sheet1!$J$197:$J$222</c:f>
              <c:numCache>
                <c:formatCode>General</c:formatCode>
                <c:ptCount val="2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</c:numCache>
            </c:numRef>
          </c:xVal>
          <c:yVal>
            <c:numRef>
              <c:f>Sheet1!$L$197:$L$222</c:f>
              <c:numCache>
                <c:formatCode>General</c:formatCode>
                <c:ptCount val="26"/>
                <c:pt idx="0">
                  <c:v>10.4125</c:v>
                </c:pt>
                <c:pt idx="1">
                  <c:v>11.171125</c:v>
                </c:pt>
                <c:pt idx="2">
                  <c:v>11.778025000000001</c:v>
                </c:pt>
                <c:pt idx="3">
                  <c:v>12.4828025</c:v>
                </c:pt>
                <c:pt idx="4">
                  <c:v>13.077802500000001</c:v>
                </c:pt>
                <c:pt idx="5">
                  <c:v>14.51877</c:v>
                </c:pt>
                <c:pt idx="6">
                  <c:v>16.800173715</c:v>
                </c:pt>
                <c:pt idx="7">
                  <c:v>18.2722716</c:v>
                </c:pt>
                <c:pt idx="8">
                  <c:v>18.6875</c:v>
                </c:pt>
                <c:pt idx="9">
                  <c:v>18.5625</c:v>
                </c:pt>
                <c:pt idx="10">
                  <c:v>18.59</c:v>
                </c:pt>
                <c:pt idx="11">
                  <c:v>19.592949999999998</c:v>
                </c:pt>
                <c:pt idx="12">
                  <c:v>19.708649999999999</c:v>
                </c:pt>
                <c:pt idx="13">
                  <c:v>19.9056</c:v>
                </c:pt>
                <c:pt idx="14">
                  <c:v>19.896250000000002</c:v>
                </c:pt>
                <c:pt idx="15">
                  <c:v>20.515000000000001</c:v>
                </c:pt>
                <c:pt idx="16">
                  <c:v>21.23</c:v>
                </c:pt>
                <c:pt idx="17">
                  <c:v>22.046959999999999</c:v>
                </c:pt>
                <c:pt idx="18">
                  <c:v>22.291550000000001</c:v>
                </c:pt>
                <c:pt idx="19">
                  <c:v>23.931025000000002</c:v>
                </c:pt>
                <c:pt idx="20">
                  <c:v>25.522500000000001</c:v>
                </c:pt>
                <c:pt idx="21">
                  <c:v>29.66</c:v>
                </c:pt>
                <c:pt idx="22">
                  <c:v>33.198500000000003</c:v>
                </c:pt>
                <c:pt idx="23">
                  <c:v>35.582999999999998</c:v>
                </c:pt>
                <c:pt idx="24">
                  <c:v>36.033749999999998</c:v>
                </c:pt>
                <c:pt idx="25">
                  <c:v>36.200000000000003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98-834C-BA8B-DBAEE1B45883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Sheet1!$J$197:$J$222</c:f>
              <c:numCache>
                <c:formatCode>General</c:formatCode>
                <c:ptCount val="2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</c:numCache>
            </c:numRef>
          </c:xVal>
          <c:y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898-834C-BA8B-DBAEE1B45883}"/>
            </c:ext>
          </c:extLst>
        </c:ser>
        <c:ser>
          <c:idx val="3"/>
          <c:order val="3"/>
          <c:tx>
            <c:v>B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Sheet1!$J$197:$J$222</c:f>
              <c:numCache>
                <c:formatCode>General</c:formatCode>
                <c:ptCount val="2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</c:numCache>
            </c:numRef>
          </c:xVal>
          <c:yVal>
            <c:numRef>
              <c:f>Sheet1!$M$197:$M$222</c:f>
              <c:numCache>
                <c:formatCode>General</c:formatCode>
                <c:ptCount val="26"/>
                <c:pt idx="0">
                  <c:v>11.899999999999999</c:v>
                </c:pt>
                <c:pt idx="1">
                  <c:v>11.899999999999999</c:v>
                </c:pt>
                <c:pt idx="2">
                  <c:v>11.899999999999999</c:v>
                </c:pt>
                <c:pt idx="3">
                  <c:v>11.899999999999999</c:v>
                </c:pt>
                <c:pt idx="4">
                  <c:v>11.899999999999999</c:v>
                </c:pt>
                <c:pt idx="5">
                  <c:v>12</c:v>
                </c:pt>
                <c:pt idx="6">
                  <c:v>12.353999999999999</c:v>
                </c:pt>
                <c:pt idx="7">
                  <c:v>12.96</c:v>
                </c:pt>
                <c:pt idx="8">
                  <c:v>13</c:v>
                </c:pt>
                <c:pt idx="9">
                  <c:v>13.5</c:v>
                </c:pt>
                <c:pt idx="10">
                  <c:v>13.52</c:v>
                </c:pt>
                <c:pt idx="11">
                  <c:v>14.02</c:v>
                </c:pt>
                <c:pt idx="12">
                  <c:v>14.04</c:v>
                </c:pt>
                <c:pt idx="13">
                  <c:v>15.08</c:v>
                </c:pt>
                <c:pt idx="14">
                  <c:v>15.47</c:v>
                </c:pt>
                <c:pt idx="15">
                  <c:v>16.920000000000002</c:v>
                </c:pt>
                <c:pt idx="16">
                  <c:v>16.440000000000001</c:v>
                </c:pt>
                <c:pt idx="17">
                  <c:v>17.776</c:v>
                </c:pt>
                <c:pt idx="18">
                  <c:v>17.88</c:v>
                </c:pt>
                <c:pt idx="19">
                  <c:v>18.22</c:v>
                </c:pt>
                <c:pt idx="20">
                  <c:v>18.38</c:v>
                </c:pt>
                <c:pt idx="21">
                  <c:v>20.48</c:v>
                </c:pt>
                <c:pt idx="22">
                  <c:v>22.6</c:v>
                </c:pt>
                <c:pt idx="23">
                  <c:v>23.8</c:v>
                </c:pt>
                <c:pt idx="24">
                  <c:v>24</c:v>
                </c:pt>
                <c:pt idx="25">
                  <c:v>24.4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98-834C-BA8B-DBAEE1B45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855360"/>
        <c:axId val="57855936"/>
      </c:scatterChart>
      <c:valAx>
        <c:axId val="57855360"/>
        <c:scaling>
          <c:orientation val="minMax"/>
          <c:max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="1" noProof="0" dirty="0"/>
                  <a:t>Lawmax </a:t>
                </a:r>
                <a:r>
                  <a:rPr lang="tr-TR" b="1" noProof="0" dirty="0" err="1"/>
                  <a:t>bio</a:t>
                </a:r>
                <a:r>
                  <a:rPr lang="tr-TR" b="1" noProof="0" dirty="0"/>
                  <a:t> ile uygulanan </a:t>
                </a:r>
                <a:r>
                  <a:rPr lang="en-US" b="1" noProof="0" dirty="0"/>
                  <a:t>Fe,</a:t>
                </a:r>
                <a:r>
                  <a:rPr lang="en-US" b="1" baseline="0" noProof="0" dirty="0"/>
                  <a:t> Zn </a:t>
                </a:r>
                <a:r>
                  <a:rPr lang="tr-TR" b="1" baseline="0" noProof="0" dirty="0"/>
                  <a:t>ve </a:t>
                </a:r>
                <a:r>
                  <a:rPr lang="en-US" b="1" baseline="0" noProof="0" dirty="0"/>
                  <a:t>B  L/ha</a:t>
                </a:r>
                <a:endParaRPr lang="en-US" b="1" noProof="0" dirty="0"/>
              </a:p>
            </c:rich>
          </c:tx>
          <c:layout>
            <c:manualLayout>
              <c:xMode val="edge"/>
              <c:yMode val="edge"/>
              <c:x val="0.14810912878896138"/>
              <c:y val="0.784104823379191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7855936"/>
        <c:crosses val="autoZero"/>
        <c:crossBetween val="midCat"/>
      </c:valAx>
      <c:valAx>
        <c:axId val="5785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noProof="0" dirty="0"/>
                  <a:t>Fe,</a:t>
                </a:r>
                <a:r>
                  <a:rPr lang="en-US" b="1" baseline="0" noProof="0" dirty="0"/>
                  <a:t> Zn </a:t>
                </a:r>
                <a:r>
                  <a:rPr lang="tr-TR" b="1" baseline="0" noProof="0" dirty="0"/>
                  <a:t>ve </a:t>
                </a:r>
                <a:r>
                  <a:rPr lang="en-US" b="1" baseline="0" noProof="0" dirty="0"/>
                  <a:t>B </a:t>
                </a:r>
                <a:r>
                  <a:rPr lang="tr-TR" b="1" noProof="0" dirty="0"/>
                  <a:t>alım oranı</a:t>
                </a:r>
                <a:r>
                  <a:rPr lang="en-US" b="1" noProof="0" dirty="0"/>
                  <a:t>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7855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43899591853543002"/>
          <c:y val="0.91553131270127597"/>
          <c:w val="0.2534273980945923"/>
          <c:h val="4.7706576454391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'Fertilizer Use Effi'!$C$2</c:f>
              <c:strCache>
                <c:ptCount val="1"/>
                <c:pt idx="0">
                  <c:v>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'Fertilizer Use Effi'!$B$3:$B$28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'Fertilizer Use Effi'!$C$3:$C$28</c:f>
              <c:numCache>
                <c:formatCode>General</c:formatCode>
                <c:ptCount val="26"/>
                <c:pt idx="0">
                  <c:v>17.988372093023255</c:v>
                </c:pt>
                <c:pt idx="1">
                  <c:v>18.98936170212766</c:v>
                </c:pt>
                <c:pt idx="2">
                  <c:v>19.449152542372882</c:v>
                </c:pt>
                <c:pt idx="3">
                  <c:v>20.016197358584602</c:v>
                </c:pt>
                <c:pt idx="4">
                  <c:v>20.130923052632372</c:v>
                </c:pt>
                <c:pt idx="5">
                  <c:v>20.184400697732372</c:v>
                </c:pt>
                <c:pt idx="6">
                  <c:v>20.899624060150373</c:v>
                </c:pt>
                <c:pt idx="7">
                  <c:v>21.924812030075188</c:v>
                </c:pt>
                <c:pt idx="8">
                  <c:v>22.215189873417721</c:v>
                </c:pt>
                <c:pt idx="9">
                  <c:v>23.365384615384617</c:v>
                </c:pt>
                <c:pt idx="10">
                  <c:v>25.406001538856099</c:v>
                </c:pt>
                <c:pt idx="11">
                  <c:v>28.149692997227906</c:v>
                </c:pt>
                <c:pt idx="12">
                  <c:v>27.270676691729321</c:v>
                </c:pt>
                <c:pt idx="13">
                  <c:v>27.348370927318292</c:v>
                </c:pt>
                <c:pt idx="14">
                  <c:v>27.0796511627907</c:v>
                </c:pt>
                <c:pt idx="15">
                  <c:v>27.335697399527184</c:v>
                </c:pt>
                <c:pt idx="16">
                  <c:v>28.973365617433412</c:v>
                </c:pt>
                <c:pt idx="17">
                  <c:v>30.466982307500622</c:v>
                </c:pt>
                <c:pt idx="18">
                  <c:v>30.843606599283731</c:v>
                </c:pt>
                <c:pt idx="19">
                  <c:v>31.324445551956138</c:v>
                </c:pt>
                <c:pt idx="20">
                  <c:v>31.815789473684205</c:v>
                </c:pt>
                <c:pt idx="21">
                  <c:v>32.010025062656638</c:v>
                </c:pt>
                <c:pt idx="22">
                  <c:v>32.569620253164558</c:v>
                </c:pt>
                <c:pt idx="23">
                  <c:v>33.384615384615387</c:v>
                </c:pt>
                <c:pt idx="24">
                  <c:v>33.790715568094384</c:v>
                </c:pt>
                <c:pt idx="25">
                  <c:v>35.337703049301794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FA2-5C48-844D-2EB52C7D0CF4}"/>
            </c:ext>
          </c:extLst>
        </c:ser>
        <c:ser>
          <c:idx val="1"/>
          <c:order val="1"/>
          <c:tx>
            <c:strRef>
              <c:f>'Fertilizer Use Effi'!$D$2</c:f>
              <c:strCache>
                <c:ptCount val="1"/>
                <c:pt idx="0">
                  <c:v>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'Fertilizer Use Effi'!$B$3:$B$28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'Fertilizer Use Effi'!$D$3:$D$28</c:f>
              <c:numCache>
                <c:formatCode>General</c:formatCode>
                <c:ptCount val="26"/>
                <c:pt idx="0">
                  <c:v>10.4125</c:v>
                </c:pt>
                <c:pt idx="1">
                  <c:v>11.171125</c:v>
                </c:pt>
                <c:pt idx="2">
                  <c:v>11.778025000000001</c:v>
                </c:pt>
                <c:pt idx="3">
                  <c:v>12.4828025</c:v>
                </c:pt>
                <c:pt idx="4">
                  <c:v>13.077802500000001</c:v>
                </c:pt>
                <c:pt idx="5">
                  <c:v>14.51877</c:v>
                </c:pt>
                <c:pt idx="6">
                  <c:v>16.800173715</c:v>
                </c:pt>
                <c:pt idx="7">
                  <c:v>18.2722716</c:v>
                </c:pt>
                <c:pt idx="8">
                  <c:v>18.6875</c:v>
                </c:pt>
                <c:pt idx="9">
                  <c:v>18.5625</c:v>
                </c:pt>
                <c:pt idx="10">
                  <c:v>18.59</c:v>
                </c:pt>
                <c:pt idx="11">
                  <c:v>19.592949999999998</c:v>
                </c:pt>
                <c:pt idx="12">
                  <c:v>19.708649999999999</c:v>
                </c:pt>
                <c:pt idx="13">
                  <c:v>19.9056</c:v>
                </c:pt>
                <c:pt idx="14">
                  <c:v>19.896250000000002</c:v>
                </c:pt>
                <c:pt idx="15">
                  <c:v>20.515000000000001</c:v>
                </c:pt>
                <c:pt idx="16">
                  <c:v>21.23</c:v>
                </c:pt>
                <c:pt idx="17">
                  <c:v>22.046959999999999</c:v>
                </c:pt>
                <c:pt idx="18">
                  <c:v>22.291550000000001</c:v>
                </c:pt>
                <c:pt idx="19">
                  <c:v>22.931024999999998</c:v>
                </c:pt>
                <c:pt idx="20">
                  <c:v>22.522499999999997</c:v>
                </c:pt>
                <c:pt idx="21">
                  <c:v>22.66</c:v>
                </c:pt>
                <c:pt idx="22">
                  <c:v>23.198500000000003</c:v>
                </c:pt>
                <c:pt idx="23">
                  <c:v>23.583000000000002</c:v>
                </c:pt>
                <c:pt idx="24">
                  <c:v>24.033750000000001</c:v>
                </c:pt>
                <c:pt idx="25">
                  <c:v>24.200000000000003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FA2-5C48-844D-2EB52C7D0CF4}"/>
            </c:ext>
          </c:extLst>
        </c:ser>
        <c:ser>
          <c:idx val="2"/>
          <c:order val="2"/>
          <c:tx>
            <c:strRef>
              <c:f>'Fertilizer Use Effi'!$E$2</c:f>
              <c:strCache>
                <c:ptCount val="1"/>
                <c:pt idx="0">
                  <c:v>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'Fertilizer Use Effi'!$B$3:$B$28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'Fertilizer Use Effi'!$E$3:$E$28</c:f>
              <c:numCache>
                <c:formatCode>General</c:formatCode>
                <c:ptCount val="26"/>
                <c:pt idx="0">
                  <c:v>28.680471759583863</c:v>
                </c:pt>
                <c:pt idx="1">
                  <c:v>33.209324549204545</c:v>
                </c:pt>
                <c:pt idx="2">
                  <c:v>33.310195949204548</c:v>
                </c:pt>
                <c:pt idx="3">
                  <c:v>33.411067349204544</c:v>
                </c:pt>
                <c:pt idx="4">
                  <c:v>33.513901492045754</c:v>
                </c:pt>
                <c:pt idx="5">
                  <c:v>33.541233269289862</c:v>
                </c:pt>
                <c:pt idx="6">
                  <c:v>33.765677607339171</c:v>
                </c:pt>
                <c:pt idx="7">
                  <c:v>35.421983308330553</c:v>
                </c:pt>
                <c:pt idx="8">
                  <c:v>35.531310417306884</c:v>
                </c:pt>
                <c:pt idx="9">
                  <c:v>36.321963060684425</c:v>
                </c:pt>
                <c:pt idx="10">
                  <c:v>36.375773376329882</c:v>
                </c:pt>
                <c:pt idx="11">
                  <c:v>36.519078826064096</c:v>
                </c:pt>
                <c:pt idx="12">
                  <c:v>36.571174516258196</c:v>
                </c:pt>
                <c:pt idx="13">
                  <c:v>36.675365896646397</c:v>
                </c:pt>
                <c:pt idx="14">
                  <c:v>37.691231855431347</c:v>
                </c:pt>
                <c:pt idx="15">
                  <c:v>38.863384884798599</c:v>
                </c:pt>
                <c:pt idx="16">
                  <c:v>40.217872829845199</c:v>
                </c:pt>
                <c:pt idx="17">
                  <c:v>41.093080425106081</c:v>
                </c:pt>
                <c:pt idx="18">
                  <c:v>41.363978014115396</c:v>
                </c:pt>
                <c:pt idx="19">
                  <c:v>42.249604747415091</c:v>
                </c:pt>
                <c:pt idx="20">
                  <c:v>42.666370268967903</c:v>
                </c:pt>
                <c:pt idx="21">
                  <c:v>42.926848719938398</c:v>
                </c:pt>
                <c:pt idx="22">
                  <c:v>42.913613787030002</c:v>
                </c:pt>
                <c:pt idx="23">
                  <c:v>43.430645278440004</c:v>
                </c:pt>
                <c:pt idx="24">
                  <c:v>43.947676769850005</c:v>
                </c:pt>
                <c:pt idx="25">
                  <c:v>44.394080124407999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FA2-5C48-844D-2EB52C7D0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888384"/>
        <c:axId val="57857664"/>
      </c:lineChart>
      <c:catAx>
        <c:axId val="183888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 sz="900" b="1" i="0" baseline="0" dirty="0">
                    <a:effectLst/>
                  </a:rPr>
                  <a:t>Lawmax uygulama </a:t>
                </a:r>
                <a:r>
                  <a:rPr lang="tr-TR" sz="900" b="1" i="0" baseline="0" dirty="0" err="1">
                    <a:effectLst/>
                  </a:rPr>
                  <a:t>dozuL</a:t>
                </a:r>
                <a:r>
                  <a:rPr lang="tr-TR" sz="900" b="1" i="0" baseline="0" dirty="0">
                    <a:effectLst/>
                  </a:rPr>
                  <a:t>/ha</a:t>
                </a:r>
                <a:endParaRPr lang="x-none" sz="9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0263931549227955"/>
              <c:y val="0.862101817621688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57857664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57857664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 sz="900" b="1" i="0" baseline="0" dirty="0">
                    <a:effectLst/>
                  </a:rPr>
                  <a:t>N, P, K kullanım etkinliği, %</a:t>
                </a:r>
                <a:endParaRPr lang="x-none" sz="900" b="1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183888384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502753525938724"/>
          <c:y val="0.93169567673033482"/>
          <c:w val="0.21281780940282038"/>
          <c:h val="5.2002207845553504E-2"/>
        </c:manualLayout>
      </c:layout>
      <c:overlay val="0"/>
      <c:spPr>
        <a:noFill/>
        <a:ln cap="flat">
          <a:solidFill>
            <a:schemeClr val="tx1">
              <a:lumMod val="15000"/>
              <a:lumOff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tr-T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0914347612989746"/>
          <c:y val="0.21181728517804924"/>
          <c:w val="0.85480056564236262"/>
          <c:h val="0.75189115508405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Tabelle5!$G$19</c:f>
              <c:strCache>
                <c:ptCount val="1"/>
                <c:pt idx="0">
                  <c:v>Yield, t/ha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Tabelle5!$A$20:$A$21</c:f>
              <c:strCache>
                <c:ptCount val="2"/>
                <c:pt idx="0">
                  <c:v>Kontrolle</c:v>
                </c:pt>
                <c:pt idx="1">
                  <c:v>LIQHUMUS® Liquid 18</c:v>
                </c:pt>
              </c:strCache>
            </c:strRef>
          </c:cat>
          <c:val>
            <c:numRef>
              <c:f>Tabelle5!$G$20:$G$21</c:f>
              <c:numCache>
                <c:formatCode>0.0</c:formatCode>
                <c:ptCount val="2"/>
                <c:pt idx="0">
                  <c:v>18.554062500000001</c:v>
                </c:pt>
                <c:pt idx="1">
                  <c:v>22.916249999999998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5A-4FC6-8142-81D3D71C84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705984"/>
        <c:axId val="57789248"/>
      </c:barChart>
      <c:catAx>
        <c:axId val="201705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789248"/>
        <c:crosses val="autoZero"/>
        <c:auto val="1"/>
        <c:lblAlgn val="ctr"/>
        <c:lblOffset val="100"/>
        <c:noMultiLvlLbl val="0"/>
      </c:catAx>
      <c:valAx>
        <c:axId val="5778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170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</a:defRPr>
      </a:pPr>
      <a:endParaRPr lang="tr-T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</a:t>
            </a:r>
            <a:r>
              <a:rPr lang="tr-TR" dirty="0" err="1"/>
              <a:t>plam</a:t>
            </a:r>
            <a:r>
              <a:rPr lang="en-US" dirty="0"/>
              <a:t>, t/ha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Tabelle3!$B$14</c:f>
              <c:strCache>
                <c:ptCount val="1"/>
                <c:pt idx="0">
                  <c:v>Total, t/ha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Tabelle3!$A$15:$A$16</c:f>
              <c:strCache>
                <c:ptCount val="2"/>
                <c:pt idx="0">
                  <c:v>Kontrolle</c:v>
                </c:pt>
                <c:pt idx="1">
                  <c:v>Liqhumus 18</c:v>
                </c:pt>
              </c:strCache>
            </c:strRef>
          </c:cat>
          <c:val>
            <c:numRef>
              <c:f>Tabelle3!$B$15:$B$16</c:f>
              <c:numCache>
                <c:formatCode>0.0</c:formatCode>
                <c:ptCount val="2"/>
                <c:pt idx="0">
                  <c:v>39.348483999999992</c:v>
                </c:pt>
                <c:pt idx="1">
                  <c:v>44.396183999999998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67-4AD8-B1AD-4169C4CBBB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839104"/>
        <c:axId val="57793280"/>
      </c:barChart>
      <c:catAx>
        <c:axId val="201839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793280"/>
        <c:crosses val="autoZero"/>
        <c:auto val="1"/>
        <c:lblAlgn val="ctr"/>
        <c:lblOffset val="100"/>
        <c:noMultiLvlLbl val="0"/>
      </c:catAx>
      <c:valAx>
        <c:axId val="5779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183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0" i="0" baseline="0" dirty="0">
                <a:effectLst/>
              </a:rPr>
              <a:t>0,5% </a:t>
            </a:r>
            <a:r>
              <a:rPr lang="fr-FR" sz="1100" b="0" i="0" baseline="0" dirty="0">
                <a:effectLst/>
              </a:rPr>
              <a:t>L</a:t>
            </a:r>
            <a:r>
              <a:rPr lang="tr-TR" sz="1100" b="0" i="0" baseline="0" dirty="0" err="1">
                <a:effectLst/>
              </a:rPr>
              <a:t>awmax</a:t>
            </a:r>
            <a:r>
              <a:rPr lang="fr-FR" sz="1100" b="0" i="0" baseline="0" dirty="0">
                <a:effectLst/>
              </a:rPr>
              <a:t>® </a:t>
            </a:r>
            <a:r>
              <a:rPr lang="fr-FR" sz="1100" b="0" i="0" baseline="0" dirty="0" err="1">
                <a:effectLst/>
              </a:rPr>
              <a:t>Liquid</a:t>
            </a:r>
            <a:r>
              <a:rPr lang="fr-FR" sz="1100" b="0" i="0" baseline="0" dirty="0">
                <a:effectLst/>
              </a:rPr>
              <a:t> </a:t>
            </a:r>
            <a:r>
              <a:rPr lang="tr-TR" sz="1100" b="0" i="0" baseline="0" dirty="0">
                <a:effectLst/>
              </a:rPr>
              <a:t>uygulaması ile kök uzunluğu gelişimi</a:t>
            </a:r>
            <a:r>
              <a:rPr lang="en-US" sz="1100" b="0" i="0" baseline="0" dirty="0">
                <a:effectLst/>
              </a:rPr>
              <a:t>, cm</a:t>
            </a:r>
            <a:endParaRPr lang="de-DE" sz="11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'Versuch Analyse'!$B$40</c:f>
              <c:strCache>
                <c:ptCount val="1"/>
                <c:pt idx="0">
                  <c:v>Wurzellange, cm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'Versuch Analyse'!$A$41:$A$42</c:f>
              <c:strCache>
                <c:ptCount val="2"/>
                <c:pt idx="0">
                  <c:v>Kontrolle</c:v>
                </c:pt>
                <c:pt idx="1">
                  <c:v>Liqhumus 18</c:v>
                </c:pt>
              </c:strCache>
            </c:strRef>
          </c:cat>
          <c:val>
            <c:numRef>
              <c:f>'Versuch Analyse'!$B$41:$B$42</c:f>
              <c:numCache>
                <c:formatCode>0.0</c:formatCode>
                <c:ptCount val="2"/>
                <c:pt idx="0">
                  <c:v>17.892857142857142</c:v>
                </c:pt>
                <c:pt idx="1">
                  <c:v>19.642857142857142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1A-43E5-9ED0-DC72C5DB6C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010112"/>
        <c:axId val="183314688"/>
      </c:barChart>
      <c:catAx>
        <c:axId val="202010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314688"/>
        <c:crosses val="autoZero"/>
        <c:auto val="1"/>
        <c:lblAlgn val="ctr"/>
        <c:lblOffset val="100"/>
        <c:noMultiLvlLbl val="0"/>
      </c:catAx>
      <c:valAx>
        <c:axId val="183314688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201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0.08267</cdr:x>
      <cdr:y>0.50006</cdr:y>
    </cdr:from>
    <cdr:to>
      <cdr:x>0.95828</cdr:x>
      <cdr:y>0.73331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="" xmlns:a16="http://schemas.microsoft.com/office/drawing/2014/main" id="{9EFE9D7B-A543-EB4D-8BCD-650466411BCE}"/>
            </a:ext>
          </a:extLst>
        </cdr:cNvPr>
        <cdr:cNvGrpSpPr/>
      </cdr:nvGrpSpPr>
      <cdr:grpSpPr>
        <a:xfrm xmlns:a="http://schemas.openxmlformats.org/drawingml/2006/main">
          <a:off x="542536" y="1947834"/>
          <a:ext cx="5746335" cy="908555"/>
          <a:chOff x="634808" y="2649778"/>
          <a:chExt cx="6603849" cy="1178132"/>
        </a:xfrm>
      </cdr:grpSpPr>
      <cdr:cxnSp macro="">
        <cdr:nvCxnSpPr>
          <cdr:cNvPr id="2" name="Straight Connector 1">
            <a:extLst xmlns:a="http://schemas.openxmlformats.org/drawingml/2006/main">
              <a:ext uri="{FF2B5EF4-FFF2-40B4-BE49-F238E27FC236}">
                <a16:creationId xmlns="" xmlns:a16="http://schemas.microsoft.com/office/drawing/2014/main" id="{68304B37-7AF7-9847-AC49-50A51B626DF5}"/>
              </a:ext>
            </a:extLst>
          </cdr:cNvPr>
          <cdr:cNvCxnSpPr/>
        </cdr:nvCxnSpPr>
        <cdr:spPr>
          <a:xfrm xmlns:a="http://schemas.openxmlformats.org/drawingml/2006/main">
            <a:off x="634808" y="3413359"/>
            <a:ext cx="6593442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accent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3" name="Straight Connector 2">
            <a:extLst xmlns:a="http://schemas.openxmlformats.org/drawingml/2006/main">
              <a:ext uri="{FF2B5EF4-FFF2-40B4-BE49-F238E27FC236}">
                <a16:creationId xmlns="" xmlns:a16="http://schemas.microsoft.com/office/drawing/2014/main" id="{B415F060-FC6D-DD45-8942-C15F888202A6}"/>
              </a:ext>
            </a:extLst>
          </cdr:cNvPr>
          <cdr:cNvCxnSpPr/>
        </cdr:nvCxnSpPr>
        <cdr:spPr>
          <a:xfrm xmlns:a="http://schemas.openxmlformats.org/drawingml/2006/main">
            <a:off x="639054" y="2649778"/>
            <a:ext cx="6546758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accent6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>
            <a:extLst xmlns:a="http://schemas.openxmlformats.org/drawingml/2006/main">
              <a:ext uri="{FF2B5EF4-FFF2-40B4-BE49-F238E27FC236}">
                <a16:creationId xmlns="" xmlns:a16="http://schemas.microsoft.com/office/drawing/2014/main" id="{45930F1B-384D-244C-B27F-1E3CDA6BB368}"/>
              </a:ext>
            </a:extLst>
          </cdr:cNvPr>
          <cdr:cNvCxnSpPr/>
        </cdr:nvCxnSpPr>
        <cdr:spPr>
          <a:xfrm xmlns:a="http://schemas.openxmlformats.org/drawingml/2006/main">
            <a:off x="645290" y="3827910"/>
            <a:ext cx="6593367" cy="0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rgbClr val="FF0000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362FB-5EB7-B249-916A-F12894E9007E}" type="datetimeFigureOut">
              <a:rPr lang="tr-TR" smtClean="0"/>
              <a:t>24.11.2022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852E4-2E4D-2042-A61B-18BA0D072B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555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Anlamadığım şu;</a:t>
            </a:r>
          </a:p>
          <a:p>
            <a:r>
              <a:rPr lang="tr-TR" dirty="0"/>
              <a:t>Her uygulamada </a:t>
            </a:r>
            <a:r>
              <a:rPr lang="tr-TR" dirty="0" err="1"/>
              <a:t>root</a:t>
            </a:r>
            <a:r>
              <a:rPr lang="tr-TR" dirty="0"/>
              <a:t> mu dahil edilmiş?</a:t>
            </a:r>
          </a:p>
          <a:p>
            <a:r>
              <a:rPr lang="tr-TR" dirty="0"/>
              <a:t>Swift </a:t>
            </a:r>
            <a:r>
              <a:rPr lang="tr-TR" dirty="0" err="1"/>
              <a:t>fulvagra</a:t>
            </a:r>
            <a:r>
              <a:rPr lang="tr-TR" dirty="0"/>
              <a:t> yaprak uygulaması olarak </a:t>
            </a:r>
            <a:r>
              <a:rPr lang="tr-TR" dirty="0" err="1"/>
              <a:t>öneriyoken</a:t>
            </a:r>
            <a:r>
              <a:rPr lang="tr-TR" dirty="0"/>
              <a:t> </a:t>
            </a:r>
            <a:r>
              <a:rPr lang="tr-TR" dirty="0" err="1"/>
              <a:t>root</a:t>
            </a:r>
            <a:r>
              <a:rPr lang="tr-TR" dirty="0"/>
              <a:t> uygulaması anlam vermiyor!</a:t>
            </a:r>
          </a:p>
          <a:p>
            <a:endParaRPr lang="tr-TR" dirty="0"/>
          </a:p>
          <a:p>
            <a:r>
              <a:rPr lang="tr-TR" dirty="0"/>
              <a:t>------</a:t>
            </a:r>
          </a:p>
          <a:p>
            <a:r>
              <a:rPr lang="tr-TR" dirty="0"/>
              <a:t>Yaprak uygulaması testleri lazım..</a:t>
            </a:r>
          </a:p>
          <a:p>
            <a:r>
              <a:rPr lang="tr-TR" dirty="0"/>
              <a:t>Tüm testler bana </a:t>
            </a:r>
            <a:r>
              <a:rPr lang="tr-TR" dirty="0" err="1"/>
              <a:t>root</a:t>
            </a:r>
            <a:r>
              <a:rPr lang="tr-TR" dirty="0"/>
              <a:t> uygulaması algısı </a:t>
            </a:r>
            <a:r>
              <a:rPr lang="tr-TR" dirty="0" err="1"/>
              <a:t>veriyo</a:t>
            </a:r>
            <a:r>
              <a:rPr lang="tr-TR" dirty="0"/>
              <a:t>.. </a:t>
            </a:r>
          </a:p>
          <a:p>
            <a:r>
              <a:rPr lang="tr-TR" dirty="0"/>
              <a:t>Eldekilerden hepsi için ayrı ayrı atmasyon da olsa test uygulaması ve sonucu çıkarmak </a:t>
            </a:r>
            <a:r>
              <a:rPr lang="tr-TR" dirty="0" err="1"/>
              <a:t>lazımm</a:t>
            </a:r>
            <a:r>
              <a:rPr lang="tr-TR" dirty="0"/>
              <a:t>.. </a:t>
            </a:r>
          </a:p>
          <a:p>
            <a:r>
              <a:rPr lang="tr-TR" dirty="0"/>
              <a:t>Bu testler </a:t>
            </a:r>
            <a:r>
              <a:rPr lang="tr-TR" dirty="0" err="1"/>
              <a:t>maalsef</a:t>
            </a:r>
            <a:r>
              <a:rPr lang="tr-TR" dirty="0"/>
              <a:t> </a:t>
            </a:r>
            <a:r>
              <a:rPr lang="tr-TR" dirty="0" err="1"/>
              <a:t>bi</a:t>
            </a:r>
            <a:r>
              <a:rPr lang="tr-TR" dirty="0"/>
              <a:t> anlam vermiyor.. Sadece yazı var abi. </a:t>
            </a:r>
          </a:p>
          <a:p>
            <a:endParaRPr lang="tr-T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68B-1525-6543-A822-AC2E0D1C376C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553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62000" y="1175656"/>
            <a:ext cx="10668000" cy="5682344"/>
          </a:xfrm>
          <a:custGeom>
            <a:avLst/>
            <a:gdLst>
              <a:gd name="connsiteX0" fmla="*/ 0 w 10668000"/>
              <a:gd name="connsiteY0" fmla="*/ 0 h 5682344"/>
              <a:gd name="connsiteX1" fmla="*/ 10668000 w 10668000"/>
              <a:gd name="connsiteY1" fmla="*/ 0 h 5682344"/>
              <a:gd name="connsiteX2" fmla="*/ 10668000 w 10668000"/>
              <a:gd name="connsiteY2" fmla="*/ 5682344 h 5682344"/>
              <a:gd name="connsiteX3" fmla="*/ 0 w 10668000"/>
              <a:gd name="connsiteY3" fmla="*/ 5682344 h 568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0" h="5682344">
                <a:moveTo>
                  <a:pt x="0" y="0"/>
                </a:moveTo>
                <a:lnTo>
                  <a:pt x="10668000" y="0"/>
                </a:lnTo>
                <a:lnTo>
                  <a:pt x="10668000" y="5682344"/>
                </a:lnTo>
                <a:lnTo>
                  <a:pt x="0" y="5682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951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962572" y="727634"/>
            <a:ext cx="2467429" cy="1251344"/>
          </a:xfrm>
          <a:custGeom>
            <a:avLst/>
            <a:gdLst>
              <a:gd name="connsiteX0" fmla="*/ 0 w 2467429"/>
              <a:gd name="connsiteY0" fmla="*/ 0 h 1251344"/>
              <a:gd name="connsiteX1" fmla="*/ 2467429 w 2467429"/>
              <a:gd name="connsiteY1" fmla="*/ 0 h 1251344"/>
              <a:gd name="connsiteX2" fmla="*/ 2467429 w 2467429"/>
              <a:gd name="connsiteY2" fmla="*/ 1251344 h 1251344"/>
              <a:gd name="connsiteX3" fmla="*/ 0 w 2467429"/>
              <a:gd name="connsiteY3" fmla="*/ 1251344 h 125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429" h="1251344">
                <a:moveTo>
                  <a:pt x="0" y="0"/>
                </a:moveTo>
                <a:lnTo>
                  <a:pt x="2467429" y="0"/>
                </a:lnTo>
                <a:lnTo>
                  <a:pt x="2467429" y="1251344"/>
                </a:lnTo>
                <a:lnTo>
                  <a:pt x="0" y="1251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8598520" y="2111430"/>
            <a:ext cx="2831481" cy="1251344"/>
          </a:xfrm>
          <a:custGeom>
            <a:avLst/>
            <a:gdLst>
              <a:gd name="connsiteX0" fmla="*/ 0 w 2831481"/>
              <a:gd name="connsiteY0" fmla="*/ 0 h 1251344"/>
              <a:gd name="connsiteX1" fmla="*/ 2831481 w 2831481"/>
              <a:gd name="connsiteY1" fmla="*/ 0 h 1251344"/>
              <a:gd name="connsiteX2" fmla="*/ 2831481 w 2831481"/>
              <a:gd name="connsiteY2" fmla="*/ 1251344 h 1251344"/>
              <a:gd name="connsiteX3" fmla="*/ 0 w 2831481"/>
              <a:gd name="connsiteY3" fmla="*/ 1251344 h 125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481" h="1251344">
                <a:moveTo>
                  <a:pt x="0" y="0"/>
                </a:moveTo>
                <a:lnTo>
                  <a:pt x="2831481" y="0"/>
                </a:lnTo>
                <a:lnTo>
                  <a:pt x="2831481" y="1251344"/>
                </a:lnTo>
                <a:lnTo>
                  <a:pt x="0" y="1251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978572" y="3495226"/>
            <a:ext cx="1451429" cy="1251344"/>
          </a:xfrm>
          <a:custGeom>
            <a:avLst/>
            <a:gdLst>
              <a:gd name="connsiteX0" fmla="*/ 0 w 1451429"/>
              <a:gd name="connsiteY0" fmla="*/ 0 h 1251344"/>
              <a:gd name="connsiteX1" fmla="*/ 1451429 w 1451429"/>
              <a:gd name="connsiteY1" fmla="*/ 0 h 1251344"/>
              <a:gd name="connsiteX2" fmla="*/ 1451429 w 1451429"/>
              <a:gd name="connsiteY2" fmla="*/ 1251344 h 1251344"/>
              <a:gd name="connsiteX3" fmla="*/ 0 w 1451429"/>
              <a:gd name="connsiteY3" fmla="*/ 1251344 h 125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429" h="1251344">
                <a:moveTo>
                  <a:pt x="0" y="0"/>
                </a:moveTo>
                <a:lnTo>
                  <a:pt x="1451429" y="0"/>
                </a:lnTo>
                <a:lnTo>
                  <a:pt x="1451429" y="1251344"/>
                </a:lnTo>
                <a:lnTo>
                  <a:pt x="0" y="1251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9371240" y="4879022"/>
            <a:ext cx="2058761" cy="1251344"/>
          </a:xfrm>
          <a:custGeom>
            <a:avLst/>
            <a:gdLst>
              <a:gd name="connsiteX0" fmla="*/ 0 w 2058761"/>
              <a:gd name="connsiteY0" fmla="*/ 0 h 1251344"/>
              <a:gd name="connsiteX1" fmla="*/ 2058761 w 2058761"/>
              <a:gd name="connsiteY1" fmla="*/ 0 h 1251344"/>
              <a:gd name="connsiteX2" fmla="*/ 2058761 w 2058761"/>
              <a:gd name="connsiteY2" fmla="*/ 1251344 h 1251344"/>
              <a:gd name="connsiteX3" fmla="*/ 0 w 2058761"/>
              <a:gd name="connsiteY3" fmla="*/ 1251344 h 125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8761" h="1251344">
                <a:moveTo>
                  <a:pt x="0" y="0"/>
                </a:moveTo>
                <a:lnTo>
                  <a:pt x="2058761" y="0"/>
                </a:lnTo>
                <a:lnTo>
                  <a:pt x="2058761" y="1251344"/>
                </a:lnTo>
                <a:lnTo>
                  <a:pt x="0" y="1251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95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05751" y="1"/>
            <a:ext cx="4286251" cy="2275109"/>
          </a:xfrm>
          <a:custGeom>
            <a:avLst/>
            <a:gdLst>
              <a:gd name="connsiteX0" fmla="*/ 0 w 4286251"/>
              <a:gd name="connsiteY0" fmla="*/ 0 h 2275109"/>
              <a:gd name="connsiteX1" fmla="*/ 4286251 w 4286251"/>
              <a:gd name="connsiteY1" fmla="*/ 0 h 2275109"/>
              <a:gd name="connsiteX2" fmla="*/ 4286251 w 4286251"/>
              <a:gd name="connsiteY2" fmla="*/ 2275109 h 2275109"/>
              <a:gd name="connsiteX3" fmla="*/ 0 w 4286251"/>
              <a:gd name="connsiteY3" fmla="*/ 2275109 h 227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1" h="2275109">
                <a:moveTo>
                  <a:pt x="0" y="0"/>
                </a:moveTo>
                <a:lnTo>
                  <a:pt x="4286251" y="0"/>
                </a:lnTo>
                <a:lnTo>
                  <a:pt x="4286251" y="2275109"/>
                </a:lnTo>
                <a:lnTo>
                  <a:pt x="0" y="22751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519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936343" y="176091"/>
            <a:ext cx="3976914" cy="6681909"/>
          </a:xfrm>
          <a:custGeom>
            <a:avLst/>
            <a:gdLst>
              <a:gd name="connsiteX0" fmla="*/ 0 w 4503058"/>
              <a:gd name="connsiteY0" fmla="*/ 0 h 6540500"/>
              <a:gd name="connsiteX1" fmla="*/ 4503058 w 4503058"/>
              <a:gd name="connsiteY1" fmla="*/ 0 h 6540500"/>
              <a:gd name="connsiteX2" fmla="*/ 4503058 w 4503058"/>
              <a:gd name="connsiteY2" fmla="*/ 6540500 h 6540500"/>
              <a:gd name="connsiteX3" fmla="*/ 0 w 4503058"/>
              <a:gd name="connsiteY3" fmla="*/ 6540500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3058" h="6540500">
                <a:moveTo>
                  <a:pt x="0" y="0"/>
                </a:moveTo>
                <a:lnTo>
                  <a:pt x="4503058" y="0"/>
                </a:lnTo>
                <a:lnTo>
                  <a:pt x="4503058" y="6540500"/>
                </a:lnTo>
                <a:lnTo>
                  <a:pt x="0" y="6540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640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536021" y="1910475"/>
            <a:ext cx="1640114" cy="1640114"/>
          </a:xfrm>
          <a:custGeom>
            <a:avLst/>
            <a:gdLst>
              <a:gd name="connsiteX0" fmla="*/ 0 w 1640114"/>
              <a:gd name="connsiteY0" fmla="*/ 0 h 1640114"/>
              <a:gd name="connsiteX1" fmla="*/ 1640114 w 1640114"/>
              <a:gd name="connsiteY1" fmla="*/ 0 h 1640114"/>
              <a:gd name="connsiteX2" fmla="*/ 1640114 w 1640114"/>
              <a:gd name="connsiteY2" fmla="*/ 1640114 h 1640114"/>
              <a:gd name="connsiteX3" fmla="*/ 0 w 1640114"/>
              <a:gd name="connsiteY3" fmla="*/ 1640114 h 164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114" h="1640114">
                <a:moveTo>
                  <a:pt x="0" y="0"/>
                </a:moveTo>
                <a:lnTo>
                  <a:pt x="1640114" y="0"/>
                </a:lnTo>
                <a:lnTo>
                  <a:pt x="1640114" y="1640114"/>
                </a:lnTo>
                <a:lnTo>
                  <a:pt x="0" y="1640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536021" y="4183775"/>
            <a:ext cx="1640114" cy="1640114"/>
          </a:xfrm>
          <a:custGeom>
            <a:avLst/>
            <a:gdLst>
              <a:gd name="connsiteX0" fmla="*/ 0 w 1640114"/>
              <a:gd name="connsiteY0" fmla="*/ 0 h 1640114"/>
              <a:gd name="connsiteX1" fmla="*/ 1640114 w 1640114"/>
              <a:gd name="connsiteY1" fmla="*/ 0 h 1640114"/>
              <a:gd name="connsiteX2" fmla="*/ 1640114 w 1640114"/>
              <a:gd name="connsiteY2" fmla="*/ 1640114 h 1640114"/>
              <a:gd name="connsiteX3" fmla="*/ 0 w 1640114"/>
              <a:gd name="connsiteY3" fmla="*/ 1640114 h 164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114" h="1640114">
                <a:moveTo>
                  <a:pt x="0" y="0"/>
                </a:moveTo>
                <a:lnTo>
                  <a:pt x="1640114" y="0"/>
                </a:lnTo>
                <a:lnTo>
                  <a:pt x="1640114" y="1640114"/>
                </a:lnTo>
                <a:lnTo>
                  <a:pt x="0" y="1640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463621" y="1910475"/>
            <a:ext cx="1640114" cy="1640114"/>
          </a:xfrm>
          <a:custGeom>
            <a:avLst/>
            <a:gdLst>
              <a:gd name="connsiteX0" fmla="*/ 0 w 1640114"/>
              <a:gd name="connsiteY0" fmla="*/ 0 h 1640114"/>
              <a:gd name="connsiteX1" fmla="*/ 1640114 w 1640114"/>
              <a:gd name="connsiteY1" fmla="*/ 0 h 1640114"/>
              <a:gd name="connsiteX2" fmla="*/ 1640114 w 1640114"/>
              <a:gd name="connsiteY2" fmla="*/ 1640114 h 1640114"/>
              <a:gd name="connsiteX3" fmla="*/ 0 w 1640114"/>
              <a:gd name="connsiteY3" fmla="*/ 1640114 h 164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114" h="1640114">
                <a:moveTo>
                  <a:pt x="0" y="0"/>
                </a:moveTo>
                <a:lnTo>
                  <a:pt x="1640114" y="0"/>
                </a:lnTo>
                <a:lnTo>
                  <a:pt x="1640114" y="1640114"/>
                </a:lnTo>
                <a:lnTo>
                  <a:pt x="0" y="1640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463621" y="4183775"/>
            <a:ext cx="1640114" cy="1640114"/>
          </a:xfrm>
          <a:custGeom>
            <a:avLst/>
            <a:gdLst>
              <a:gd name="connsiteX0" fmla="*/ 0 w 1640114"/>
              <a:gd name="connsiteY0" fmla="*/ 0 h 1640114"/>
              <a:gd name="connsiteX1" fmla="*/ 1640114 w 1640114"/>
              <a:gd name="connsiteY1" fmla="*/ 0 h 1640114"/>
              <a:gd name="connsiteX2" fmla="*/ 1640114 w 1640114"/>
              <a:gd name="connsiteY2" fmla="*/ 1640114 h 1640114"/>
              <a:gd name="connsiteX3" fmla="*/ 0 w 1640114"/>
              <a:gd name="connsiteY3" fmla="*/ 1640114 h 164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114" h="1640114">
                <a:moveTo>
                  <a:pt x="0" y="0"/>
                </a:moveTo>
                <a:lnTo>
                  <a:pt x="1640114" y="0"/>
                </a:lnTo>
                <a:lnTo>
                  <a:pt x="1640114" y="1640114"/>
                </a:lnTo>
                <a:lnTo>
                  <a:pt x="0" y="1640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0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948728" y="2669054"/>
            <a:ext cx="1921090" cy="1921090"/>
          </a:xfrm>
          <a:custGeom>
            <a:avLst/>
            <a:gdLst>
              <a:gd name="connsiteX0" fmla="*/ 0 w 1921090"/>
              <a:gd name="connsiteY0" fmla="*/ 0 h 1921090"/>
              <a:gd name="connsiteX1" fmla="*/ 1921090 w 1921090"/>
              <a:gd name="connsiteY1" fmla="*/ 0 h 1921090"/>
              <a:gd name="connsiteX2" fmla="*/ 1921090 w 1921090"/>
              <a:gd name="connsiteY2" fmla="*/ 1921090 h 1921090"/>
              <a:gd name="connsiteX3" fmla="*/ 0 w 1921090"/>
              <a:gd name="connsiteY3" fmla="*/ 1921090 h 192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090" h="1921090">
                <a:moveTo>
                  <a:pt x="0" y="0"/>
                </a:moveTo>
                <a:lnTo>
                  <a:pt x="1921090" y="0"/>
                </a:lnTo>
                <a:lnTo>
                  <a:pt x="1921090" y="1921090"/>
                </a:lnTo>
                <a:lnTo>
                  <a:pt x="0" y="19210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135454" y="2669054"/>
            <a:ext cx="1921090" cy="1921090"/>
          </a:xfrm>
          <a:custGeom>
            <a:avLst/>
            <a:gdLst>
              <a:gd name="connsiteX0" fmla="*/ 0 w 1921090"/>
              <a:gd name="connsiteY0" fmla="*/ 0 h 1921090"/>
              <a:gd name="connsiteX1" fmla="*/ 1921090 w 1921090"/>
              <a:gd name="connsiteY1" fmla="*/ 0 h 1921090"/>
              <a:gd name="connsiteX2" fmla="*/ 1921090 w 1921090"/>
              <a:gd name="connsiteY2" fmla="*/ 1921090 h 1921090"/>
              <a:gd name="connsiteX3" fmla="*/ 0 w 1921090"/>
              <a:gd name="connsiteY3" fmla="*/ 1921090 h 192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090" h="1921090">
                <a:moveTo>
                  <a:pt x="0" y="0"/>
                </a:moveTo>
                <a:lnTo>
                  <a:pt x="1921090" y="0"/>
                </a:lnTo>
                <a:lnTo>
                  <a:pt x="1921090" y="1921090"/>
                </a:lnTo>
                <a:lnTo>
                  <a:pt x="0" y="19210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7322184" y="2669054"/>
            <a:ext cx="1921090" cy="1921090"/>
          </a:xfrm>
          <a:custGeom>
            <a:avLst/>
            <a:gdLst>
              <a:gd name="connsiteX0" fmla="*/ 0 w 1921090"/>
              <a:gd name="connsiteY0" fmla="*/ 0 h 1921090"/>
              <a:gd name="connsiteX1" fmla="*/ 1921090 w 1921090"/>
              <a:gd name="connsiteY1" fmla="*/ 0 h 1921090"/>
              <a:gd name="connsiteX2" fmla="*/ 1921090 w 1921090"/>
              <a:gd name="connsiteY2" fmla="*/ 1921090 h 1921090"/>
              <a:gd name="connsiteX3" fmla="*/ 0 w 1921090"/>
              <a:gd name="connsiteY3" fmla="*/ 1921090 h 192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090" h="1921090">
                <a:moveTo>
                  <a:pt x="0" y="0"/>
                </a:moveTo>
                <a:lnTo>
                  <a:pt x="1921090" y="0"/>
                </a:lnTo>
                <a:lnTo>
                  <a:pt x="1921090" y="1921090"/>
                </a:lnTo>
                <a:lnTo>
                  <a:pt x="0" y="19210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9508910" y="2669054"/>
            <a:ext cx="1921090" cy="1921090"/>
          </a:xfrm>
          <a:custGeom>
            <a:avLst/>
            <a:gdLst>
              <a:gd name="connsiteX0" fmla="*/ 0 w 1921090"/>
              <a:gd name="connsiteY0" fmla="*/ 0 h 1921090"/>
              <a:gd name="connsiteX1" fmla="*/ 1921090 w 1921090"/>
              <a:gd name="connsiteY1" fmla="*/ 0 h 1921090"/>
              <a:gd name="connsiteX2" fmla="*/ 1921090 w 1921090"/>
              <a:gd name="connsiteY2" fmla="*/ 1921090 h 1921090"/>
              <a:gd name="connsiteX3" fmla="*/ 0 w 1921090"/>
              <a:gd name="connsiteY3" fmla="*/ 1921090 h 192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090" h="1921090">
                <a:moveTo>
                  <a:pt x="0" y="0"/>
                </a:moveTo>
                <a:lnTo>
                  <a:pt x="1921090" y="0"/>
                </a:lnTo>
                <a:lnTo>
                  <a:pt x="1921090" y="1921090"/>
                </a:lnTo>
                <a:lnTo>
                  <a:pt x="0" y="19210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62000" y="2669054"/>
            <a:ext cx="1921090" cy="1921090"/>
          </a:xfrm>
          <a:custGeom>
            <a:avLst/>
            <a:gdLst>
              <a:gd name="connsiteX0" fmla="*/ 0 w 1921090"/>
              <a:gd name="connsiteY0" fmla="*/ 0 h 1921090"/>
              <a:gd name="connsiteX1" fmla="*/ 1921090 w 1921090"/>
              <a:gd name="connsiteY1" fmla="*/ 0 h 1921090"/>
              <a:gd name="connsiteX2" fmla="*/ 1921090 w 1921090"/>
              <a:gd name="connsiteY2" fmla="*/ 1921090 h 1921090"/>
              <a:gd name="connsiteX3" fmla="*/ 0 w 1921090"/>
              <a:gd name="connsiteY3" fmla="*/ 1921090 h 192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090" h="1921090">
                <a:moveTo>
                  <a:pt x="0" y="0"/>
                </a:moveTo>
                <a:lnTo>
                  <a:pt x="1921090" y="0"/>
                </a:lnTo>
                <a:lnTo>
                  <a:pt x="1921090" y="1921090"/>
                </a:lnTo>
                <a:lnTo>
                  <a:pt x="0" y="19210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9246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41758" y="1422400"/>
            <a:ext cx="4034971" cy="5435601"/>
          </a:xfrm>
          <a:custGeom>
            <a:avLst/>
            <a:gdLst>
              <a:gd name="connsiteX0" fmla="*/ 0 w 4034971"/>
              <a:gd name="connsiteY0" fmla="*/ 0 h 5087257"/>
              <a:gd name="connsiteX1" fmla="*/ 4034971 w 4034971"/>
              <a:gd name="connsiteY1" fmla="*/ 0 h 5087257"/>
              <a:gd name="connsiteX2" fmla="*/ 4034971 w 4034971"/>
              <a:gd name="connsiteY2" fmla="*/ 5087257 h 5087257"/>
              <a:gd name="connsiteX3" fmla="*/ 0 w 4034971"/>
              <a:gd name="connsiteY3" fmla="*/ 5087257 h 508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971" h="5087257">
                <a:moveTo>
                  <a:pt x="0" y="0"/>
                </a:moveTo>
                <a:lnTo>
                  <a:pt x="4034971" y="0"/>
                </a:lnTo>
                <a:lnTo>
                  <a:pt x="4034971" y="5087257"/>
                </a:lnTo>
                <a:lnTo>
                  <a:pt x="0" y="5087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3831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430000" cy="6172200"/>
          </a:xfrm>
          <a:custGeom>
            <a:avLst/>
            <a:gdLst>
              <a:gd name="connsiteX0" fmla="*/ 0 w 11430000"/>
              <a:gd name="connsiteY0" fmla="*/ 0 h 6172200"/>
              <a:gd name="connsiteX1" fmla="*/ 11430000 w 11430000"/>
              <a:gd name="connsiteY1" fmla="*/ 0 h 6172200"/>
              <a:gd name="connsiteX2" fmla="*/ 11430000 w 11430000"/>
              <a:gd name="connsiteY2" fmla="*/ 6172200 h 6172200"/>
              <a:gd name="connsiteX3" fmla="*/ 0 w 11430000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0" h="6172200">
                <a:moveTo>
                  <a:pt x="0" y="0"/>
                </a:moveTo>
                <a:lnTo>
                  <a:pt x="11430000" y="0"/>
                </a:lnTo>
                <a:lnTo>
                  <a:pt x="11430000" y="6172200"/>
                </a:lnTo>
                <a:lnTo>
                  <a:pt x="0" y="6172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4058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283200" y="1976321"/>
            <a:ext cx="2915866" cy="1956367"/>
          </a:xfrm>
          <a:custGeom>
            <a:avLst/>
            <a:gdLst>
              <a:gd name="connsiteX0" fmla="*/ 0 w 2915866"/>
              <a:gd name="connsiteY0" fmla="*/ 0 h 1956367"/>
              <a:gd name="connsiteX1" fmla="*/ 2915866 w 2915866"/>
              <a:gd name="connsiteY1" fmla="*/ 0 h 1956367"/>
              <a:gd name="connsiteX2" fmla="*/ 2915866 w 2915866"/>
              <a:gd name="connsiteY2" fmla="*/ 1956367 h 1956367"/>
              <a:gd name="connsiteX3" fmla="*/ 0 w 2915866"/>
              <a:gd name="connsiteY3" fmla="*/ 1956367 h 195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866" h="1956367">
                <a:moveTo>
                  <a:pt x="0" y="0"/>
                </a:moveTo>
                <a:lnTo>
                  <a:pt x="2915866" y="0"/>
                </a:lnTo>
                <a:lnTo>
                  <a:pt x="2915866" y="1956367"/>
                </a:lnTo>
                <a:lnTo>
                  <a:pt x="0" y="19563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8514134" y="1976321"/>
            <a:ext cx="2915866" cy="1956367"/>
          </a:xfrm>
          <a:custGeom>
            <a:avLst/>
            <a:gdLst>
              <a:gd name="connsiteX0" fmla="*/ 0 w 2915866"/>
              <a:gd name="connsiteY0" fmla="*/ 0 h 1956367"/>
              <a:gd name="connsiteX1" fmla="*/ 2915866 w 2915866"/>
              <a:gd name="connsiteY1" fmla="*/ 0 h 1956367"/>
              <a:gd name="connsiteX2" fmla="*/ 2915866 w 2915866"/>
              <a:gd name="connsiteY2" fmla="*/ 1956367 h 1956367"/>
              <a:gd name="connsiteX3" fmla="*/ 0 w 2915866"/>
              <a:gd name="connsiteY3" fmla="*/ 1956367 h 195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866" h="1956367">
                <a:moveTo>
                  <a:pt x="0" y="0"/>
                </a:moveTo>
                <a:lnTo>
                  <a:pt x="2915866" y="0"/>
                </a:lnTo>
                <a:lnTo>
                  <a:pt x="2915866" y="1956367"/>
                </a:lnTo>
                <a:lnTo>
                  <a:pt x="0" y="19563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907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62001" y="1728670"/>
            <a:ext cx="3023563" cy="3510987"/>
          </a:xfrm>
          <a:custGeom>
            <a:avLst/>
            <a:gdLst>
              <a:gd name="connsiteX0" fmla="*/ 0 w 3023563"/>
              <a:gd name="connsiteY0" fmla="*/ 0 h 3510987"/>
              <a:gd name="connsiteX1" fmla="*/ 3023563 w 3023563"/>
              <a:gd name="connsiteY1" fmla="*/ 0 h 3510987"/>
              <a:gd name="connsiteX2" fmla="*/ 3023563 w 3023563"/>
              <a:gd name="connsiteY2" fmla="*/ 3510987 h 3510987"/>
              <a:gd name="connsiteX3" fmla="*/ 0 w 3023563"/>
              <a:gd name="connsiteY3" fmla="*/ 3510987 h 351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563" h="3510987">
                <a:moveTo>
                  <a:pt x="0" y="0"/>
                </a:moveTo>
                <a:lnTo>
                  <a:pt x="3023563" y="0"/>
                </a:lnTo>
                <a:lnTo>
                  <a:pt x="3023563" y="3510987"/>
                </a:lnTo>
                <a:lnTo>
                  <a:pt x="0" y="35109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021347" y="1728670"/>
            <a:ext cx="3023563" cy="3510987"/>
          </a:xfrm>
          <a:custGeom>
            <a:avLst/>
            <a:gdLst>
              <a:gd name="connsiteX0" fmla="*/ 0 w 3023563"/>
              <a:gd name="connsiteY0" fmla="*/ 0 h 3510987"/>
              <a:gd name="connsiteX1" fmla="*/ 3023563 w 3023563"/>
              <a:gd name="connsiteY1" fmla="*/ 0 h 3510987"/>
              <a:gd name="connsiteX2" fmla="*/ 3023563 w 3023563"/>
              <a:gd name="connsiteY2" fmla="*/ 3510987 h 3510987"/>
              <a:gd name="connsiteX3" fmla="*/ 0 w 3023563"/>
              <a:gd name="connsiteY3" fmla="*/ 3510987 h 351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563" h="3510987">
                <a:moveTo>
                  <a:pt x="0" y="0"/>
                </a:moveTo>
                <a:lnTo>
                  <a:pt x="3023563" y="0"/>
                </a:lnTo>
                <a:lnTo>
                  <a:pt x="3023563" y="3510987"/>
                </a:lnTo>
                <a:lnTo>
                  <a:pt x="0" y="35109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280692" y="1728670"/>
            <a:ext cx="3023563" cy="3510987"/>
          </a:xfrm>
          <a:custGeom>
            <a:avLst/>
            <a:gdLst>
              <a:gd name="connsiteX0" fmla="*/ 0 w 3023563"/>
              <a:gd name="connsiteY0" fmla="*/ 0 h 3510987"/>
              <a:gd name="connsiteX1" fmla="*/ 3023563 w 3023563"/>
              <a:gd name="connsiteY1" fmla="*/ 0 h 3510987"/>
              <a:gd name="connsiteX2" fmla="*/ 3023563 w 3023563"/>
              <a:gd name="connsiteY2" fmla="*/ 3510987 h 3510987"/>
              <a:gd name="connsiteX3" fmla="*/ 0 w 3023563"/>
              <a:gd name="connsiteY3" fmla="*/ 3510987 h 351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563" h="3510987">
                <a:moveTo>
                  <a:pt x="0" y="0"/>
                </a:moveTo>
                <a:lnTo>
                  <a:pt x="3023563" y="0"/>
                </a:lnTo>
                <a:lnTo>
                  <a:pt x="3023563" y="3510987"/>
                </a:lnTo>
                <a:lnTo>
                  <a:pt x="0" y="35109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0540038" y="1728670"/>
            <a:ext cx="3023563" cy="3510987"/>
          </a:xfrm>
          <a:custGeom>
            <a:avLst/>
            <a:gdLst>
              <a:gd name="connsiteX0" fmla="*/ 0 w 3023563"/>
              <a:gd name="connsiteY0" fmla="*/ 0 h 3510987"/>
              <a:gd name="connsiteX1" fmla="*/ 3023563 w 3023563"/>
              <a:gd name="connsiteY1" fmla="*/ 0 h 3510987"/>
              <a:gd name="connsiteX2" fmla="*/ 3023563 w 3023563"/>
              <a:gd name="connsiteY2" fmla="*/ 3510987 h 3510987"/>
              <a:gd name="connsiteX3" fmla="*/ 0 w 3023563"/>
              <a:gd name="connsiteY3" fmla="*/ 3510987 h 351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563" h="3510987">
                <a:moveTo>
                  <a:pt x="0" y="0"/>
                </a:moveTo>
                <a:lnTo>
                  <a:pt x="3023563" y="0"/>
                </a:lnTo>
                <a:lnTo>
                  <a:pt x="3023563" y="3510987"/>
                </a:lnTo>
                <a:lnTo>
                  <a:pt x="0" y="35109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5769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4804230"/>
            <a:ext cx="5820229" cy="2053770"/>
          </a:xfrm>
          <a:custGeom>
            <a:avLst/>
            <a:gdLst>
              <a:gd name="connsiteX0" fmla="*/ 0 w 5820229"/>
              <a:gd name="connsiteY0" fmla="*/ 0 h 2053770"/>
              <a:gd name="connsiteX1" fmla="*/ 5820229 w 5820229"/>
              <a:gd name="connsiteY1" fmla="*/ 0 h 2053770"/>
              <a:gd name="connsiteX2" fmla="*/ 5820229 w 5820229"/>
              <a:gd name="connsiteY2" fmla="*/ 2053770 h 2053770"/>
              <a:gd name="connsiteX3" fmla="*/ 0 w 5820229"/>
              <a:gd name="connsiteY3" fmla="*/ 2053770 h 205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229" h="2053770">
                <a:moveTo>
                  <a:pt x="0" y="0"/>
                </a:moveTo>
                <a:lnTo>
                  <a:pt x="5820229" y="0"/>
                </a:lnTo>
                <a:lnTo>
                  <a:pt x="5820229" y="2053770"/>
                </a:lnTo>
                <a:lnTo>
                  <a:pt x="0" y="20537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245296" y="1728670"/>
            <a:ext cx="4184705" cy="3119102"/>
          </a:xfrm>
          <a:custGeom>
            <a:avLst/>
            <a:gdLst>
              <a:gd name="connsiteX0" fmla="*/ 0 w 4184705"/>
              <a:gd name="connsiteY0" fmla="*/ 0 h 3119102"/>
              <a:gd name="connsiteX1" fmla="*/ 4184705 w 4184705"/>
              <a:gd name="connsiteY1" fmla="*/ 0 h 3119102"/>
              <a:gd name="connsiteX2" fmla="*/ 4184705 w 4184705"/>
              <a:gd name="connsiteY2" fmla="*/ 3119102 h 3119102"/>
              <a:gd name="connsiteX3" fmla="*/ 0 w 4184705"/>
              <a:gd name="connsiteY3" fmla="*/ 3119102 h 311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4705" h="3119102">
                <a:moveTo>
                  <a:pt x="0" y="0"/>
                </a:moveTo>
                <a:lnTo>
                  <a:pt x="4184705" y="0"/>
                </a:lnTo>
                <a:lnTo>
                  <a:pt x="4184705" y="3119102"/>
                </a:lnTo>
                <a:lnTo>
                  <a:pt x="0" y="3119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89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930900" y="3507128"/>
            <a:ext cx="6261100" cy="3350873"/>
          </a:xfrm>
          <a:custGeom>
            <a:avLst/>
            <a:gdLst>
              <a:gd name="connsiteX0" fmla="*/ 0 w 6261100"/>
              <a:gd name="connsiteY0" fmla="*/ 0 h 3350873"/>
              <a:gd name="connsiteX1" fmla="*/ 6261100 w 6261100"/>
              <a:gd name="connsiteY1" fmla="*/ 0 h 3350873"/>
              <a:gd name="connsiteX2" fmla="*/ 6261100 w 6261100"/>
              <a:gd name="connsiteY2" fmla="*/ 3350873 h 3350873"/>
              <a:gd name="connsiteX3" fmla="*/ 0 w 6261100"/>
              <a:gd name="connsiteY3" fmla="*/ 3350873 h 335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3350873">
                <a:moveTo>
                  <a:pt x="0" y="0"/>
                </a:moveTo>
                <a:lnTo>
                  <a:pt x="6261100" y="0"/>
                </a:lnTo>
                <a:lnTo>
                  <a:pt x="6261100" y="3350873"/>
                </a:lnTo>
                <a:lnTo>
                  <a:pt x="0" y="33508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952342" y="0"/>
            <a:ext cx="5239658" cy="2810632"/>
          </a:xfrm>
          <a:custGeom>
            <a:avLst/>
            <a:gdLst>
              <a:gd name="connsiteX0" fmla="*/ 0 w 5239658"/>
              <a:gd name="connsiteY0" fmla="*/ 0 h 2810632"/>
              <a:gd name="connsiteX1" fmla="*/ 5239658 w 5239658"/>
              <a:gd name="connsiteY1" fmla="*/ 0 h 2810632"/>
              <a:gd name="connsiteX2" fmla="*/ 5239658 w 5239658"/>
              <a:gd name="connsiteY2" fmla="*/ 2810632 h 2810632"/>
              <a:gd name="connsiteX3" fmla="*/ 0 w 5239658"/>
              <a:gd name="connsiteY3" fmla="*/ 2810632 h 281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9658" h="2810632">
                <a:moveTo>
                  <a:pt x="0" y="0"/>
                </a:moveTo>
                <a:lnTo>
                  <a:pt x="5239658" y="0"/>
                </a:lnTo>
                <a:lnTo>
                  <a:pt x="5239658" y="2810632"/>
                </a:lnTo>
                <a:lnTo>
                  <a:pt x="0" y="28106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7662433" y="2230568"/>
            <a:ext cx="1735567" cy="1735567"/>
          </a:xfrm>
          <a:custGeom>
            <a:avLst/>
            <a:gdLst>
              <a:gd name="connsiteX0" fmla="*/ 0 w 1735567"/>
              <a:gd name="connsiteY0" fmla="*/ 0 h 1735567"/>
              <a:gd name="connsiteX1" fmla="*/ 1735567 w 1735567"/>
              <a:gd name="connsiteY1" fmla="*/ 0 h 1735567"/>
              <a:gd name="connsiteX2" fmla="*/ 1735567 w 1735567"/>
              <a:gd name="connsiteY2" fmla="*/ 1735567 h 1735567"/>
              <a:gd name="connsiteX3" fmla="*/ 0 w 1735567"/>
              <a:gd name="connsiteY3" fmla="*/ 1735567 h 173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567" h="1735567">
                <a:moveTo>
                  <a:pt x="0" y="0"/>
                </a:moveTo>
                <a:lnTo>
                  <a:pt x="1735567" y="0"/>
                </a:lnTo>
                <a:lnTo>
                  <a:pt x="1735567" y="1735567"/>
                </a:lnTo>
                <a:lnTo>
                  <a:pt x="0" y="17355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2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57258" y="2359220"/>
            <a:ext cx="5072743" cy="3724080"/>
          </a:xfrm>
          <a:custGeom>
            <a:avLst/>
            <a:gdLst>
              <a:gd name="connsiteX0" fmla="*/ 0 w 5072743"/>
              <a:gd name="connsiteY0" fmla="*/ 0 h 3724080"/>
              <a:gd name="connsiteX1" fmla="*/ 5072743 w 5072743"/>
              <a:gd name="connsiteY1" fmla="*/ 0 h 3724080"/>
              <a:gd name="connsiteX2" fmla="*/ 5072743 w 5072743"/>
              <a:gd name="connsiteY2" fmla="*/ 3724080 h 3724080"/>
              <a:gd name="connsiteX3" fmla="*/ 0 w 5072743"/>
              <a:gd name="connsiteY3" fmla="*/ 3724080 h 372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743" h="3724080">
                <a:moveTo>
                  <a:pt x="0" y="0"/>
                </a:moveTo>
                <a:lnTo>
                  <a:pt x="5072743" y="0"/>
                </a:lnTo>
                <a:lnTo>
                  <a:pt x="5072743" y="3724080"/>
                </a:lnTo>
                <a:lnTo>
                  <a:pt x="0" y="37240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988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61999" y="0"/>
            <a:ext cx="11430000" cy="6172200"/>
          </a:xfrm>
          <a:custGeom>
            <a:avLst/>
            <a:gdLst>
              <a:gd name="connsiteX0" fmla="*/ 0 w 11430000"/>
              <a:gd name="connsiteY0" fmla="*/ 0 h 6172200"/>
              <a:gd name="connsiteX1" fmla="*/ 11430000 w 11430000"/>
              <a:gd name="connsiteY1" fmla="*/ 0 h 6172200"/>
              <a:gd name="connsiteX2" fmla="*/ 11430000 w 11430000"/>
              <a:gd name="connsiteY2" fmla="*/ 6172200 h 6172200"/>
              <a:gd name="connsiteX3" fmla="*/ 0 w 11430000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0" h="6172200">
                <a:moveTo>
                  <a:pt x="0" y="0"/>
                </a:moveTo>
                <a:lnTo>
                  <a:pt x="11430000" y="0"/>
                </a:lnTo>
                <a:lnTo>
                  <a:pt x="11430000" y="6172200"/>
                </a:lnTo>
                <a:lnTo>
                  <a:pt x="0" y="6172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775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547427" y="1"/>
            <a:ext cx="4644572" cy="2481943"/>
          </a:xfrm>
          <a:custGeom>
            <a:avLst/>
            <a:gdLst>
              <a:gd name="connsiteX0" fmla="*/ 0 w 4644572"/>
              <a:gd name="connsiteY0" fmla="*/ 0 h 2481943"/>
              <a:gd name="connsiteX1" fmla="*/ 4644572 w 4644572"/>
              <a:gd name="connsiteY1" fmla="*/ 0 h 2481943"/>
              <a:gd name="connsiteX2" fmla="*/ 4644572 w 4644572"/>
              <a:gd name="connsiteY2" fmla="*/ 2481943 h 2481943"/>
              <a:gd name="connsiteX3" fmla="*/ 0 w 4644572"/>
              <a:gd name="connsiteY3" fmla="*/ 2481943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572" h="2481943">
                <a:moveTo>
                  <a:pt x="0" y="0"/>
                </a:moveTo>
                <a:lnTo>
                  <a:pt x="4644572" y="0"/>
                </a:lnTo>
                <a:lnTo>
                  <a:pt x="4644572" y="2481943"/>
                </a:lnTo>
                <a:lnTo>
                  <a:pt x="0" y="24819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181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5053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8411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457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 rot="472566">
            <a:off x="7326038" y="857789"/>
            <a:ext cx="3168002" cy="4532464"/>
          </a:xfrm>
          <a:custGeom>
            <a:avLst/>
            <a:gdLst>
              <a:gd name="connsiteX0" fmla="*/ 0 w 3168002"/>
              <a:gd name="connsiteY0" fmla="*/ 4983 h 4532464"/>
              <a:gd name="connsiteX1" fmla="*/ 3160864 w 3168002"/>
              <a:gd name="connsiteY1" fmla="*/ 0 h 4532464"/>
              <a:gd name="connsiteX2" fmla="*/ 3168002 w 3168002"/>
              <a:gd name="connsiteY2" fmla="*/ 4527481 h 4532464"/>
              <a:gd name="connsiteX3" fmla="*/ 7137 w 3168002"/>
              <a:gd name="connsiteY3" fmla="*/ 4532464 h 453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2" h="4532464">
                <a:moveTo>
                  <a:pt x="0" y="4983"/>
                </a:moveTo>
                <a:lnTo>
                  <a:pt x="3160864" y="0"/>
                </a:lnTo>
                <a:lnTo>
                  <a:pt x="3168002" y="4527481"/>
                </a:lnTo>
                <a:lnTo>
                  <a:pt x="7137" y="45324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2002" y="1137930"/>
            <a:ext cx="4508499" cy="1566317"/>
          </a:xfrm>
          <a:custGeom>
            <a:avLst/>
            <a:gdLst>
              <a:gd name="connsiteX0" fmla="*/ 0 w 4508499"/>
              <a:gd name="connsiteY0" fmla="*/ 0 h 1566317"/>
              <a:gd name="connsiteX1" fmla="*/ 4508499 w 4508499"/>
              <a:gd name="connsiteY1" fmla="*/ 0 h 1566317"/>
              <a:gd name="connsiteX2" fmla="*/ 4508499 w 4508499"/>
              <a:gd name="connsiteY2" fmla="*/ 1566317 h 1566317"/>
              <a:gd name="connsiteX3" fmla="*/ 0 w 4508499"/>
              <a:gd name="connsiteY3" fmla="*/ 1566317 h 156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8499" h="1566317">
                <a:moveTo>
                  <a:pt x="0" y="0"/>
                </a:moveTo>
                <a:lnTo>
                  <a:pt x="4508499" y="0"/>
                </a:lnTo>
                <a:lnTo>
                  <a:pt x="4508499" y="1566317"/>
                </a:lnTo>
                <a:lnTo>
                  <a:pt x="0" y="15663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9949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325462">
            <a:off x="3588064" y="1982272"/>
            <a:ext cx="4885662" cy="3098275"/>
          </a:xfrm>
          <a:custGeom>
            <a:avLst/>
            <a:gdLst>
              <a:gd name="connsiteX0" fmla="*/ 4884124 w 4885662"/>
              <a:gd name="connsiteY0" fmla="*/ 0 h 3098275"/>
              <a:gd name="connsiteX1" fmla="*/ 4885662 w 4885662"/>
              <a:gd name="connsiteY1" fmla="*/ 3095850 h 3098275"/>
              <a:gd name="connsiteX2" fmla="*/ 1537 w 4885662"/>
              <a:gd name="connsiteY2" fmla="*/ 3098275 h 3098275"/>
              <a:gd name="connsiteX3" fmla="*/ 0 w 4885662"/>
              <a:gd name="connsiteY3" fmla="*/ 2425 h 309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662" h="3098275">
                <a:moveTo>
                  <a:pt x="4884124" y="0"/>
                </a:moveTo>
                <a:lnTo>
                  <a:pt x="4885662" y="3095850"/>
                </a:lnTo>
                <a:lnTo>
                  <a:pt x="1537" y="3098275"/>
                </a:lnTo>
                <a:lnTo>
                  <a:pt x="0" y="24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2690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61218" y="4740455"/>
            <a:ext cx="838078" cy="838078"/>
          </a:xfrm>
          <a:custGeom>
            <a:avLst/>
            <a:gdLst>
              <a:gd name="connsiteX0" fmla="*/ 0 w 838078"/>
              <a:gd name="connsiteY0" fmla="*/ 0 h 838078"/>
              <a:gd name="connsiteX1" fmla="*/ 838078 w 838078"/>
              <a:gd name="connsiteY1" fmla="*/ 0 h 838078"/>
              <a:gd name="connsiteX2" fmla="*/ 838078 w 838078"/>
              <a:gd name="connsiteY2" fmla="*/ 838078 h 838078"/>
              <a:gd name="connsiteX3" fmla="*/ 0 w 838078"/>
              <a:gd name="connsiteY3" fmla="*/ 838078 h 83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078" h="838078">
                <a:moveTo>
                  <a:pt x="0" y="0"/>
                </a:moveTo>
                <a:lnTo>
                  <a:pt x="838078" y="0"/>
                </a:lnTo>
                <a:lnTo>
                  <a:pt x="838078" y="838078"/>
                </a:lnTo>
                <a:lnTo>
                  <a:pt x="0" y="8380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58732" y="1799770"/>
            <a:ext cx="838078" cy="838078"/>
          </a:xfrm>
          <a:custGeom>
            <a:avLst/>
            <a:gdLst>
              <a:gd name="connsiteX0" fmla="*/ 0 w 838078"/>
              <a:gd name="connsiteY0" fmla="*/ 0 h 838078"/>
              <a:gd name="connsiteX1" fmla="*/ 838078 w 838078"/>
              <a:gd name="connsiteY1" fmla="*/ 0 h 838078"/>
              <a:gd name="connsiteX2" fmla="*/ 838078 w 838078"/>
              <a:gd name="connsiteY2" fmla="*/ 838078 h 838078"/>
              <a:gd name="connsiteX3" fmla="*/ 0 w 838078"/>
              <a:gd name="connsiteY3" fmla="*/ 838078 h 83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078" h="838078">
                <a:moveTo>
                  <a:pt x="0" y="0"/>
                </a:moveTo>
                <a:lnTo>
                  <a:pt x="838078" y="0"/>
                </a:lnTo>
                <a:lnTo>
                  <a:pt x="838078" y="838078"/>
                </a:lnTo>
                <a:lnTo>
                  <a:pt x="0" y="8380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256246" y="4740455"/>
            <a:ext cx="838078" cy="838078"/>
          </a:xfrm>
          <a:custGeom>
            <a:avLst/>
            <a:gdLst>
              <a:gd name="connsiteX0" fmla="*/ 0 w 838078"/>
              <a:gd name="connsiteY0" fmla="*/ 0 h 838078"/>
              <a:gd name="connsiteX1" fmla="*/ 838078 w 838078"/>
              <a:gd name="connsiteY1" fmla="*/ 0 h 838078"/>
              <a:gd name="connsiteX2" fmla="*/ 838078 w 838078"/>
              <a:gd name="connsiteY2" fmla="*/ 838078 h 838078"/>
              <a:gd name="connsiteX3" fmla="*/ 0 w 838078"/>
              <a:gd name="connsiteY3" fmla="*/ 838078 h 83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078" h="838078">
                <a:moveTo>
                  <a:pt x="0" y="0"/>
                </a:moveTo>
                <a:lnTo>
                  <a:pt x="838078" y="0"/>
                </a:lnTo>
                <a:lnTo>
                  <a:pt x="838078" y="838078"/>
                </a:lnTo>
                <a:lnTo>
                  <a:pt x="0" y="8380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808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4376057"/>
          </a:xfrm>
          <a:custGeom>
            <a:avLst/>
            <a:gdLst>
              <a:gd name="connsiteX0" fmla="*/ 0 w 12192000"/>
              <a:gd name="connsiteY0" fmla="*/ 0 h 4376057"/>
              <a:gd name="connsiteX1" fmla="*/ 12192000 w 12192000"/>
              <a:gd name="connsiteY1" fmla="*/ 0 h 4376057"/>
              <a:gd name="connsiteX2" fmla="*/ 12192000 w 12192000"/>
              <a:gd name="connsiteY2" fmla="*/ 4376057 h 4376057"/>
              <a:gd name="connsiteX3" fmla="*/ 0 w 12192000"/>
              <a:gd name="connsiteY3" fmla="*/ 4376057 h 437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76057">
                <a:moveTo>
                  <a:pt x="0" y="0"/>
                </a:moveTo>
                <a:lnTo>
                  <a:pt x="12192000" y="0"/>
                </a:lnTo>
                <a:lnTo>
                  <a:pt x="12192000" y="4376057"/>
                </a:lnTo>
                <a:lnTo>
                  <a:pt x="0" y="43760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854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290" cy="3535753"/>
          </a:xfrm>
          <a:custGeom>
            <a:avLst/>
            <a:gdLst>
              <a:gd name="connsiteX0" fmla="*/ 0 w 4437290"/>
              <a:gd name="connsiteY0" fmla="*/ 0 h 3535753"/>
              <a:gd name="connsiteX1" fmla="*/ 4437290 w 4437290"/>
              <a:gd name="connsiteY1" fmla="*/ 0 h 3535753"/>
              <a:gd name="connsiteX2" fmla="*/ 4437290 w 4437290"/>
              <a:gd name="connsiteY2" fmla="*/ 3535753 h 3535753"/>
              <a:gd name="connsiteX3" fmla="*/ 0 w 4437290"/>
              <a:gd name="connsiteY3" fmla="*/ 3535753 h 353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290" h="3535753">
                <a:moveTo>
                  <a:pt x="0" y="0"/>
                </a:moveTo>
                <a:lnTo>
                  <a:pt x="4437290" y="0"/>
                </a:lnTo>
                <a:lnTo>
                  <a:pt x="4437290" y="3535753"/>
                </a:lnTo>
                <a:lnTo>
                  <a:pt x="0" y="35357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0049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5777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423904"/>
      </p:ext>
    </p:extLst>
  </p:cSld>
  <p:clrMapOvr>
    <a:masterClrMapping/>
  </p:clrMapOvr>
  <p:transition>
    <p:fade/>
  </p:transition>
  <p:extLst>
    <p:ext uri="{DCECCB84-F9BA-43D5-87BE-67443E8EF086}">
      <p15:sldGuideLst xmlns=""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7B46F97-CC67-CCE2-DFC3-D6D545D82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F4F22C4B-C96D-09DF-A89E-47DDB3E12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FA156E4-4E75-6BCE-8340-E699C7D5F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4989-6355-F741-909A-845224BABDC2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F16FDFB6-98FC-C942-5AC8-AB9C2C2F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4063A5A6-7CDA-7E67-4C40-A9008490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3154-D4B3-3B4B-9505-03DC2005B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A9973-9368-D146-A340-8B4396C5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F344A3-F9EB-2446-B1AF-380083C9F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610A28-9A3F-5F4C-AD00-34D6B77C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FFD-5CB2-F54C-96F7-E9214F367F49}" type="datetime1">
              <a:rPr lang="tr-TR" smtClean="0"/>
              <a:t>24.11.2022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CF4986-D9B3-8D4A-9D58-1141BCF5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FA66DC-CFFE-0645-A444-9C6EBA64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0FF-9D98-A24D-9612-1ACE04D7353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5779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6E0F-F852-4C15-8ED2-0330CFED7DAB}" type="datetimeFigureOut">
              <a:rPr lang="tr-TR" smtClean="0"/>
              <a:t>24.11.2022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6F26-6A9D-42B8-9D64-6F356FDBD3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310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6E0F-F852-4C15-8ED2-0330CFED7DAB}" type="datetimeFigureOut">
              <a:rPr lang="tr-TR" smtClean="0"/>
              <a:t>24.11.2022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6F26-6A9D-42B8-9D64-6F356FDBD3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1532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6E0F-F852-4C15-8ED2-0330CFED7DAB}" type="datetimeFigureOut">
              <a:rPr lang="tr-TR" smtClean="0"/>
              <a:t>24.11.2022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6F26-6A9D-42B8-9D64-6F356FDBD3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51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93029" cy="5478859"/>
          </a:xfrm>
          <a:custGeom>
            <a:avLst/>
            <a:gdLst>
              <a:gd name="connsiteX0" fmla="*/ 0 w 4093029"/>
              <a:gd name="connsiteY0" fmla="*/ 0 h 5478859"/>
              <a:gd name="connsiteX1" fmla="*/ 4093029 w 4093029"/>
              <a:gd name="connsiteY1" fmla="*/ 0 h 5478859"/>
              <a:gd name="connsiteX2" fmla="*/ 4093029 w 4093029"/>
              <a:gd name="connsiteY2" fmla="*/ 5478859 h 5478859"/>
              <a:gd name="connsiteX3" fmla="*/ 0 w 4093029"/>
              <a:gd name="connsiteY3" fmla="*/ 5478859 h 547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3029" h="5478859">
                <a:moveTo>
                  <a:pt x="0" y="0"/>
                </a:moveTo>
                <a:lnTo>
                  <a:pt x="4093029" y="0"/>
                </a:lnTo>
                <a:lnTo>
                  <a:pt x="4093029" y="5478859"/>
                </a:lnTo>
                <a:lnTo>
                  <a:pt x="0" y="54788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505372" y="1"/>
            <a:ext cx="3686628" cy="4223656"/>
          </a:xfrm>
          <a:custGeom>
            <a:avLst/>
            <a:gdLst>
              <a:gd name="connsiteX0" fmla="*/ 0 w 3686628"/>
              <a:gd name="connsiteY0" fmla="*/ 0 h 4223656"/>
              <a:gd name="connsiteX1" fmla="*/ 3686628 w 3686628"/>
              <a:gd name="connsiteY1" fmla="*/ 0 h 4223656"/>
              <a:gd name="connsiteX2" fmla="*/ 3686628 w 3686628"/>
              <a:gd name="connsiteY2" fmla="*/ 4223656 h 4223656"/>
              <a:gd name="connsiteX3" fmla="*/ 0 w 3686628"/>
              <a:gd name="connsiteY3" fmla="*/ 4223656 h 422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628" h="4223656">
                <a:moveTo>
                  <a:pt x="0" y="0"/>
                </a:moveTo>
                <a:lnTo>
                  <a:pt x="3686628" y="0"/>
                </a:lnTo>
                <a:lnTo>
                  <a:pt x="3686628" y="4223656"/>
                </a:lnTo>
                <a:lnTo>
                  <a:pt x="0" y="4223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9094064" y="2586500"/>
            <a:ext cx="3097937" cy="4271500"/>
          </a:xfrm>
          <a:custGeom>
            <a:avLst/>
            <a:gdLst>
              <a:gd name="connsiteX0" fmla="*/ 0 w 3097937"/>
              <a:gd name="connsiteY0" fmla="*/ 0 h 4271500"/>
              <a:gd name="connsiteX1" fmla="*/ 3097937 w 3097937"/>
              <a:gd name="connsiteY1" fmla="*/ 0 h 4271500"/>
              <a:gd name="connsiteX2" fmla="*/ 3097937 w 3097937"/>
              <a:gd name="connsiteY2" fmla="*/ 4271500 h 4271500"/>
              <a:gd name="connsiteX3" fmla="*/ 0 w 3097937"/>
              <a:gd name="connsiteY3" fmla="*/ 4271500 h 42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937" h="4271500">
                <a:moveTo>
                  <a:pt x="0" y="0"/>
                </a:moveTo>
                <a:lnTo>
                  <a:pt x="3097937" y="0"/>
                </a:lnTo>
                <a:lnTo>
                  <a:pt x="3097937" y="4271500"/>
                </a:lnTo>
                <a:lnTo>
                  <a:pt x="0" y="4271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215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904343" y="1756229"/>
            <a:ext cx="7525657" cy="3006272"/>
          </a:xfrm>
          <a:custGeom>
            <a:avLst/>
            <a:gdLst>
              <a:gd name="connsiteX0" fmla="*/ 0 w 7525657"/>
              <a:gd name="connsiteY0" fmla="*/ 0 h 3006272"/>
              <a:gd name="connsiteX1" fmla="*/ 7525657 w 7525657"/>
              <a:gd name="connsiteY1" fmla="*/ 0 h 3006272"/>
              <a:gd name="connsiteX2" fmla="*/ 7525657 w 7525657"/>
              <a:gd name="connsiteY2" fmla="*/ 3006272 h 3006272"/>
              <a:gd name="connsiteX3" fmla="*/ 0 w 7525657"/>
              <a:gd name="connsiteY3" fmla="*/ 3006272 h 300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5657" h="3006272">
                <a:moveTo>
                  <a:pt x="0" y="0"/>
                </a:moveTo>
                <a:lnTo>
                  <a:pt x="7525657" y="0"/>
                </a:lnTo>
                <a:lnTo>
                  <a:pt x="7525657" y="3006272"/>
                </a:lnTo>
                <a:lnTo>
                  <a:pt x="0" y="30062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521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62001" y="1756228"/>
            <a:ext cx="5711370" cy="3589165"/>
          </a:xfrm>
          <a:custGeom>
            <a:avLst/>
            <a:gdLst>
              <a:gd name="connsiteX0" fmla="*/ 0 w 5711370"/>
              <a:gd name="connsiteY0" fmla="*/ 0 h 3589165"/>
              <a:gd name="connsiteX1" fmla="*/ 5711370 w 5711370"/>
              <a:gd name="connsiteY1" fmla="*/ 0 h 3589165"/>
              <a:gd name="connsiteX2" fmla="*/ 5711370 w 5711370"/>
              <a:gd name="connsiteY2" fmla="*/ 3589165 h 3589165"/>
              <a:gd name="connsiteX3" fmla="*/ 0 w 5711370"/>
              <a:gd name="connsiteY3" fmla="*/ 3589165 h 358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370" h="3589165">
                <a:moveTo>
                  <a:pt x="0" y="0"/>
                </a:moveTo>
                <a:lnTo>
                  <a:pt x="5711370" y="0"/>
                </a:lnTo>
                <a:lnTo>
                  <a:pt x="5711370" y="3589165"/>
                </a:lnTo>
                <a:lnTo>
                  <a:pt x="0" y="35891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245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92914" y="0"/>
            <a:ext cx="7199086" cy="3115432"/>
          </a:xfrm>
          <a:custGeom>
            <a:avLst/>
            <a:gdLst>
              <a:gd name="connsiteX0" fmla="*/ 0 w 7199086"/>
              <a:gd name="connsiteY0" fmla="*/ 0 h 3115432"/>
              <a:gd name="connsiteX1" fmla="*/ 7199086 w 7199086"/>
              <a:gd name="connsiteY1" fmla="*/ 0 h 3115432"/>
              <a:gd name="connsiteX2" fmla="*/ 7199086 w 7199086"/>
              <a:gd name="connsiteY2" fmla="*/ 3115432 h 3115432"/>
              <a:gd name="connsiteX3" fmla="*/ 0 w 7199086"/>
              <a:gd name="connsiteY3" fmla="*/ 3115432 h 311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086" h="3115432">
                <a:moveTo>
                  <a:pt x="0" y="0"/>
                </a:moveTo>
                <a:lnTo>
                  <a:pt x="7199086" y="0"/>
                </a:lnTo>
                <a:lnTo>
                  <a:pt x="7199086" y="3115432"/>
                </a:lnTo>
                <a:lnTo>
                  <a:pt x="0" y="3115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99443" y="4978091"/>
            <a:ext cx="9392558" cy="1879909"/>
          </a:xfrm>
          <a:custGeom>
            <a:avLst/>
            <a:gdLst>
              <a:gd name="connsiteX0" fmla="*/ 0 w 9392558"/>
              <a:gd name="connsiteY0" fmla="*/ 0 h 1879909"/>
              <a:gd name="connsiteX1" fmla="*/ 9392558 w 9392558"/>
              <a:gd name="connsiteY1" fmla="*/ 0 h 1879909"/>
              <a:gd name="connsiteX2" fmla="*/ 9392558 w 9392558"/>
              <a:gd name="connsiteY2" fmla="*/ 1879909 h 1879909"/>
              <a:gd name="connsiteX3" fmla="*/ 0 w 9392558"/>
              <a:gd name="connsiteY3" fmla="*/ 1879909 h 187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2558" h="1879909">
                <a:moveTo>
                  <a:pt x="0" y="0"/>
                </a:moveTo>
                <a:lnTo>
                  <a:pt x="9392558" y="0"/>
                </a:lnTo>
                <a:lnTo>
                  <a:pt x="9392558" y="1879909"/>
                </a:lnTo>
                <a:lnTo>
                  <a:pt x="0" y="18799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263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814287"/>
            <a:ext cx="5024061" cy="5043713"/>
          </a:xfrm>
          <a:custGeom>
            <a:avLst/>
            <a:gdLst>
              <a:gd name="connsiteX0" fmla="*/ 0 w 5024061"/>
              <a:gd name="connsiteY0" fmla="*/ 0 h 5043713"/>
              <a:gd name="connsiteX1" fmla="*/ 5024061 w 5024061"/>
              <a:gd name="connsiteY1" fmla="*/ 0 h 5043713"/>
              <a:gd name="connsiteX2" fmla="*/ 5024061 w 5024061"/>
              <a:gd name="connsiteY2" fmla="*/ 5043713 h 5043713"/>
              <a:gd name="connsiteX3" fmla="*/ 0 w 5024061"/>
              <a:gd name="connsiteY3" fmla="*/ 5043713 h 504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4061" h="5043713">
                <a:moveTo>
                  <a:pt x="0" y="0"/>
                </a:moveTo>
                <a:lnTo>
                  <a:pt x="5024061" y="0"/>
                </a:lnTo>
                <a:lnTo>
                  <a:pt x="5024061" y="5043713"/>
                </a:lnTo>
                <a:lnTo>
                  <a:pt x="0" y="50437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729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024061" cy="5592487"/>
          </a:xfrm>
          <a:custGeom>
            <a:avLst/>
            <a:gdLst>
              <a:gd name="connsiteX0" fmla="*/ 0 w 5024061"/>
              <a:gd name="connsiteY0" fmla="*/ 0 h 5592487"/>
              <a:gd name="connsiteX1" fmla="*/ 5024061 w 5024061"/>
              <a:gd name="connsiteY1" fmla="*/ 0 h 5592487"/>
              <a:gd name="connsiteX2" fmla="*/ 5024061 w 5024061"/>
              <a:gd name="connsiteY2" fmla="*/ 5592487 h 5592487"/>
              <a:gd name="connsiteX3" fmla="*/ 0 w 5024061"/>
              <a:gd name="connsiteY3" fmla="*/ 5592487 h 559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4061" h="5592487">
                <a:moveTo>
                  <a:pt x="0" y="0"/>
                </a:moveTo>
                <a:lnTo>
                  <a:pt x="5024061" y="0"/>
                </a:lnTo>
                <a:lnTo>
                  <a:pt x="5024061" y="5592487"/>
                </a:lnTo>
                <a:lnTo>
                  <a:pt x="0" y="55924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333626" y="929422"/>
            <a:ext cx="2486627" cy="1657744"/>
          </a:xfrm>
          <a:custGeom>
            <a:avLst/>
            <a:gdLst>
              <a:gd name="connsiteX0" fmla="*/ 0 w 2486627"/>
              <a:gd name="connsiteY0" fmla="*/ 0 h 1657744"/>
              <a:gd name="connsiteX1" fmla="*/ 2486627 w 2486627"/>
              <a:gd name="connsiteY1" fmla="*/ 0 h 1657744"/>
              <a:gd name="connsiteX2" fmla="*/ 2486627 w 2486627"/>
              <a:gd name="connsiteY2" fmla="*/ 1657744 h 1657744"/>
              <a:gd name="connsiteX3" fmla="*/ 0 w 2486627"/>
              <a:gd name="connsiteY3" fmla="*/ 1657744 h 165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6627" h="1657744">
                <a:moveTo>
                  <a:pt x="0" y="0"/>
                </a:moveTo>
                <a:lnTo>
                  <a:pt x="2486627" y="0"/>
                </a:lnTo>
                <a:lnTo>
                  <a:pt x="2486627" y="1657744"/>
                </a:lnTo>
                <a:lnTo>
                  <a:pt x="0" y="16577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166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14F8E-14FE-4D31-A451-22653500D07F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016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4" r:id="rId35"/>
    <p:sldLayoutId id="2147483685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jp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6.jpeg"/><Relationship Id="rId5" Type="http://schemas.microsoft.com/office/2007/relationships/hdphoto" Target="../media/hdphoto2.wdp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cordis.europa.eu/project/id/36297" TargetMode="Externa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6200000">
            <a:off x="5731933" y="431797"/>
            <a:ext cx="728133" cy="12192004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63866" y="0"/>
            <a:ext cx="72813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5647" y="2423358"/>
            <a:ext cx="608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7424"/>
                </a:solidFill>
                <a:latin typeface="Apple Chancery"/>
                <a:cs typeface="Apple Chancery"/>
              </a:rPr>
              <a:t>New generation fertilizers for </a:t>
            </a:r>
            <a:r>
              <a:rPr lang="en-US" b="1" dirty="0" smtClean="0">
                <a:solidFill>
                  <a:srgbClr val="237424"/>
                </a:solidFill>
                <a:latin typeface="Apple Chancery"/>
                <a:cs typeface="Apple Chancery"/>
              </a:rPr>
              <a:t>sustainable </a:t>
            </a:r>
            <a:r>
              <a:rPr lang="en-US" b="1" dirty="0">
                <a:solidFill>
                  <a:srgbClr val="237424"/>
                </a:solidFill>
                <a:latin typeface="Apple Chancery"/>
                <a:cs typeface="Apple Chancery"/>
              </a:rPr>
              <a:t>agriculture</a:t>
            </a:r>
          </a:p>
        </p:txBody>
      </p:sp>
      <p:pic>
        <p:nvPicPr>
          <p:cNvPr id="6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551" y="3654098"/>
            <a:ext cx="731520" cy="731520"/>
          </a:xfrm>
          <a:prstGeom prst="rect">
            <a:avLst/>
          </a:prstGeom>
        </p:spPr>
      </p:pic>
      <p:grpSp>
        <p:nvGrpSpPr>
          <p:cNvPr id="7" name="object 6"/>
          <p:cNvGrpSpPr/>
          <p:nvPr/>
        </p:nvGrpSpPr>
        <p:grpSpPr>
          <a:xfrm>
            <a:off x="6928240" y="2717041"/>
            <a:ext cx="4153535" cy="4317365"/>
            <a:chOff x="5668746" y="1899691"/>
            <a:chExt cx="4153535" cy="4317365"/>
          </a:xfrm>
        </p:grpSpPr>
        <p:pic>
          <p:nvPicPr>
            <p:cNvPr id="8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1692" y="6203703"/>
              <a:ext cx="16419" cy="13131"/>
            </a:xfrm>
            <a:prstGeom prst="rect">
              <a:avLst/>
            </a:prstGeom>
          </p:spPr>
        </p:pic>
        <p:pic>
          <p:nvPicPr>
            <p:cNvPr id="9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6010" y="6036265"/>
              <a:ext cx="87028" cy="160872"/>
            </a:xfrm>
            <a:prstGeom prst="rect">
              <a:avLst/>
            </a:prstGeom>
          </p:spPr>
        </p:pic>
        <p:pic>
          <p:nvPicPr>
            <p:cNvPr id="10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3304" y="5773191"/>
              <a:ext cx="174052" cy="228600"/>
            </a:xfrm>
            <a:prstGeom prst="rect">
              <a:avLst/>
            </a:prstGeom>
          </p:spPr>
        </p:pic>
        <p:pic>
          <p:nvPicPr>
            <p:cNvPr id="11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62253" y="4347104"/>
              <a:ext cx="47619" cy="15236"/>
            </a:xfrm>
            <a:prstGeom prst="rect">
              <a:avLst/>
            </a:prstGeom>
          </p:spPr>
        </p:pic>
        <p:pic>
          <p:nvPicPr>
            <p:cNvPr id="12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68590" y="3463531"/>
              <a:ext cx="53442" cy="21786"/>
            </a:xfrm>
            <a:prstGeom prst="rect">
              <a:avLst/>
            </a:prstGeom>
          </p:spPr>
        </p:pic>
        <p:pic>
          <p:nvPicPr>
            <p:cNvPr id="15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8746" y="1899691"/>
              <a:ext cx="4070520" cy="4051300"/>
            </a:xfrm>
            <a:prstGeom prst="rect">
              <a:avLst/>
            </a:prstGeom>
          </p:spPr>
        </p:pic>
        <p:pic>
          <p:nvPicPr>
            <p:cNvPr id="16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14496" y="5620791"/>
              <a:ext cx="104138" cy="88900"/>
            </a:xfrm>
            <a:prstGeom prst="rect">
              <a:avLst/>
            </a:prstGeom>
          </p:spPr>
        </p:pic>
        <p:pic>
          <p:nvPicPr>
            <p:cNvPr id="17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24045" y="5671591"/>
              <a:ext cx="32840" cy="12700"/>
            </a:xfrm>
            <a:prstGeom prst="rect">
              <a:avLst/>
            </a:prstGeom>
          </p:spPr>
        </p:pic>
        <p:pic>
          <p:nvPicPr>
            <p:cNvPr id="18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97914" y="5531891"/>
              <a:ext cx="11493" cy="12700"/>
            </a:xfrm>
            <a:prstGeom prst="rect">
              <a:avLst/>
            </a:prstGeom>
          </p:spPr>
        </p:pic>
        <p:pic>
          <p:nvPicPr>
            <p:cNvPr id="19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63594" y="5341391"/>
              <a:ext cx="149421" cy="292100"/>
            </a:xfrm>
            <a:prstGeom prst="rect">
              <a:avLst/>
            </a:prstGeom>
          </p:spPr>
        </p:pic>
        <p:pic>
          <p:nvPicPr>
            <p:cNvPr id="20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84756" y="5455691"/>
              <a:ext cx="11493" cy="12700"/>
            </a:xfrm>
            <a:prstGeom prst="rect">
              <a:avLst/>
            </a:prstGeom>
          </p:spPr>
        </p:pic>
        <p:pic>
          <p:nvPicPr>
            <p:cNvPr id="21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84777" y="5290591"/>
              <a:ext cx="3284" cy="12700"/>
            </a:xfrm>
            <a:prstGeom prst="rect">
              <a:avLst/>
            </a:prstGeom>
          </p:spPr>
        </p:pic>
        <p:pic>
          <p:nvPicPr>
            <p:cNvPr id="22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69999" y="5214391"/>
              <a:ext cx="4926" cy="12700"/>
            </a:xfrm>
            <a:prstGeom prst="rect">
              <a:avLst/>
            </a:prstGeom>
          </p:spPr>
        </p:pic>
        <p:pic>
          <p:nvPicPr>
            <p:cNvPr id="23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08629" y="5138191"/>
              <a:ext cx="25245" cy="12700"/>
            </a:xfrm>
            <a:prstGeom prst="rect">
              <a:avLst/>
            </a:prstGeom>
          </p:spPr>
        </p:pic>
        <p:pic>
          <p:nvPicPr>
            <p:cNvPr id="24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56075" y="5074691"/>
              <a:ext cx="22423" cy="38100"/>
            </a:xfrm>
            <a:prstGeom prst="rect">
              <a:avLst/>
            </a:prstGeom>
          </p:spPr>
        </p:pic>
        <p:pic>
          <p:nvPicPr>
            <p:cNvPr id="25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66046" y="4922291"/>
              <a:ext cx="67321" cy="63500"/>
            </a:xfrm>
            <a:prstGeom prst="rect">
              <a:avLst/>
            </a:prstGeom>
          </p:spPr>
        </p:pic>
        <p:pic>
          <p:nvPicPr>
            <p:cNvPr id="26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10617" y="4553991"/>
              <a:ext cx="20114" cy="38100"/>
            </a:xfrm>
            <a:prstGeom prst="rect">
              <a:avLst/>
            </a:prstGeom>
          </p:spPr>
        </p:pic>
        <p:pic>
          <p:nvPicPr>
            <p:cNvPr id="27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58483" y="4325391"/>
              <a:ext cx="32917" cy="101600"/>
            </a:xfrm>
            <a:prstGeom prst="rect">
              <a:avLst/>
            </a:prstGeom>
          </p:spPr>
        </p:pic>
        <p:pic>
          <p:nvPicPr>
            <p:cNvPr id="28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62734" y="4388891"/>
              <a:ext cx="18473" cy="25400"/>
            </a:xfrm>
            <a:prstGeom prst="rect">
              <a:avLst/>
            </a:prstGeom>
          </p:spPr>
        </p:pic>
        <p:pic>
          <p:nvPicPr>
            <p:cNvPr id="29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55038" y="4261891"/>
              <a:ext cx="13135" cy="12700"/>
            </a:xfrm>
            <a:prstGeom prst="rect">
              <a:avLst/>
            </a:prstGeom>
          </p:spPr>
        </p:pic>
        <p:pic>
          <p:nvPicPr>
            <p:cNvPr id="30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72937" y="4223791"/>
              <a:ext cx="29556" cy="25400"/>
            </a:xfrm>
            <a:prstGeom prst="rect">
              <a:avLst/>
            </a:prstGeom>
          </p:spPr>
        </p:pic>
        <p:pic>
          <p:nvPicPr>
            <p:cNvPr id="31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609959" y="4223791"/>
              <a:ext cx="6772" cy="12700"/>
            </a:xfrm>
            <a:prstGeom prst="rect">
              <a:avLst/>
            </a:prstGeom>
          </p:spPr>
        </p:pic>
        <p:pic>
          <p:nvPicPr>
            <p:cNvPr id="32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43543" y="3995191"/>
              <a:ext cx="59113" cy="101600"/>
            </a:xfrm>
            <a:prstGeom prst="rect">
              <a:avLst/>
            </a:prstGeom>
          </p:spPr>
        </p:pic>
        <p:pic>
          <p:nvPicPr>
            <p:cNvPr id="33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374742" y="3817391"/>
              <a:ext cx="4926" cy="12700"/>
            </a:xfrm>
            <a:prstGeom prst="rect">
              <a:avLst/>
            </a:prstGeom>
          </p:spPr>
        </p:pic>
        <p:pic>
          <p:nvPicPr>
            <p:cNvPr id="34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484756" y="3614191"/>
              <a:ext cx="11493" cy="12700"/>
            </a:xfrm>
            <a:prstGeom prst="rect">
              <a:avLst/>
            </a:prstGeom>
          </p:spPr>
        </p:pic>
        <p:pic>
          <p:nvPicPr>
            <p:cNvPr id="35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33854" y="3525291"/>
              <a:ext cx="6568" cy="12700"/>
            </a:xfrm>
            <a:prstGeom prst="rect">
              <a:avLst/>
            </a:prstGeom>
          </p:spPr>
        </p:pic>
        <p:pic>
          <p:nvPicPr>
            <p:cNvPr id="36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21420" y="3372891"/>
              <a:ext cx="31813" cy="38100"/>
            </a:xfrm>
            <a:prstGeom prst="rect">
              <a:avLst/>
            </a:prstGeom>
          </p:spPr>
        </p:pic>
        <p:pic>
          <p:nvPicPr>
            <p:cNvPr id="37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04136" y="3360191"/>
              <a:ext cx="9851" cy="12700"/>
            </a:xfrm>
            <a:prstGeom prst="rect">
              <a:avLst/>
            </a:prstGeom>
          </p:spPr>
        </p:pic>
        <p:pic>
          <p:nvPicPr>
            <p:cNvPr id="38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01846" y="3055391"/>
              <a:ext cx="98520" cy="368300"/>
            </a:xfrm>
            <a:prstGeom prst="rect">
              <a:avLst/>
            </a:prstGeom>
          </p:spPr>
        </p:pic>
        <p:pic>
          <p:nvPicPr>
            <p:cNvPr id="39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273263" y="3271291"/>
              <a:ext cx="14495" cy="12700"/>
            </a:xfrm>
            <a:prstGeom prst="rect">
              <a:avLst/>
            </a:prstGeom>
          </p:spPr>
        </p:pic>
        <p:pic>
          <p:nvPicPr>
            <p:cNvPr id="40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31403" y="2991891"/>
              <a:ext cx="6567" cy="12700"/>
            </a:xfrm>
            <a:prstGeom prst="rect">
              <a:avLst/>
            </a:prstGeom>
          </p:spPr>
        </p:pic>
        <p:pic>
          <p:nvPicPr>
            <p:cNvPr id="41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40741" y="2737891"/>
              <a:ext cx="240090" cy="266700"/>
            </a:xfrm>
            <a:prstGeom prst="rect">
              <a:avLst/>
            </a:prstGeom>
          </p:spPr>
        </p:pic>
        <p:pic>
          <p:nvPicPr>
            <p:cNvPr id="42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99858" y="2953791"/>
              <a:ext cx="3284" cy="12700"/>
            </a:xfrm>
            <a:prstGeom prst="rect">
              <a:avLst/>
            </a:prstGeom>
          </p:spPr>
        </p:pic>
        <p:pic>
          <p:nvPicPr>
            <p:cNvPr id="43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30261" y="2826791"/>
              <a:ext cx="12546" cy="25400"/>
            </a:xfrm>
            <a:prstGeom prst="rect">
              <a:avLst/>
            </a:prstGeom>
          </p:spPr>
        </p:pic>
        <p:pic>
          <p:nvPicPr>
            <p:cNvPr id="44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36146" y="2699791"/>
              <a:ext cx="120533" cy="152400"/>
            </a:xfrm>
            <a:prstGeom prst="rect">
              <a:avLst/>
            </a:prstGeom>
          </p:spPr>
        </p:pic>
        <p:pic>
          <p:nvPicPr>
            <p:cNvPr id="45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29509" y="2775991"/>
              <a:ext cx="13598" cy="12700"/>
            </a:xfrm>
            <a:prstGeom prst="rect">
              <a:avLst/>
            </a:prstGeom>
          </p:spPr>
        </p:pic>
        <p:pic>
          <p:nvPicPr>
            <p:cNvPr id="46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93495" y="2674391"/>
              <a:ext cx="2771" cy="12700"/>
            </a:xfrm>
            <a:prstGeom prst="rect">
              <a:avLst/>
            </a:prstGeom>
          </p:spPr>
        </p:pic>
        <p:pic>
          <p:nvPicPr>
            <p:cNvPr id="47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58268" y="2598191"/>
              <a:ext cx="122740" cy="152400"/>
            </a:xfrm>
            <a:prstGeom prst="rect">
              <a:avLst/>
            </a:prstGeom>
          </p:spPr>
        </p:pic>
        <p:pic>
          <p:nvPicPr>
            <p:cNvPr id="48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777053" y="2674391"/>
              <a:ext cx="52543" cy="12700"/>
            </a:xfrm>
            <a:prstGeom prst="rect">
              <a:avLst/>
            </a:prstGeom>
          </p:spPr>
        </p:pic>
        <p:pic>
          <p:nvPicPr>
            <p:cNvPr id="49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997103" y="2598191"/>
              <a:ext cx="16421" cy="63500"/>
            </a:xfrm>
            <a:prstGeom prst="rect">
              <a:avLst/>
            </a:prstGeom>
          </p:spPr>
        </p:pic>
        <p:pic>
          <p:nvPicPr>
            <p:cNvPr id="50" name="object 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491323" y="2623591"/>
              <a:ext cx="10878" cy="12700"/>
            </a:xfrm>
            <a:prstGeom prst="rect">
              <a:avLst/>
            </a:prstGeom>
          </p:spPr>
        </p:pic>
        <p:pic>
          <p:nvPicPr>
            <p:cNvPr id="51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052910" y="2534691"/>
              <a:ext cx="55827" cy="88900"/>
            </a:xfrm>
            <a:prstGeom prst="rect">
              <a:avLst/>
            </a:prstGeom>
          </p:spPr>
        </p:pic>
        <p:pic>
          <p:nvPicPr>
            <p:cNvPr id="52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655545" y="2572791"/>
              <a:ext cx="27914" cy="38100"/>
            </a:xfrm>
            <a:prstGeom prst="rect">
              <a:avLst/>
            </a:prstGeom>
          </p:spPr>
        </p:pic>
        <p:pic>
          <p:nvPicPr>
            <p:cNvPr id="53" name="object 5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266370" y="2521991"/>
              <a:ext cx="21344" cy="38100"/>
            </a:xfrm>
            <a:prstGeom prst="rect">
              <a:avLst/>
            </a:prstGeom>
          </p:spPr>
        </p:pic>
        <p:pic>
          <p:nvPicPr>
            <p:cNvPr id="54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192481" y="2521991"/>
              <a:ext cx="6567" cy="12700"/>
            </a:xfrm>
            <a:prstGeom prst="rect">
              <a:avLst/>
            </a:prstGeom>
          </p:spPr>
        </p:pic>
        <p:pic>
          <p:nvPicPr>
            <p:cNvPr id="55" name="object 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988483" y="2509291"/>
              <a:ext cx="34892" cy="12700"/>
            </a:xfrm>
            <a:prstGeom prst="rect">
              <a:avLst/>
            </a:prstGeom>
          </p:spPr>
        </p:pic>
        <p:pic>
          <p:nvPicPr>
            <p:cNvPr id="56" name="object 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977378" y="2509291"/>
              <a:ext cx="6567" cy="12700"/>
            </a:xfrm>
            <a:prstGeom prst="rect">
              <a:avLst/>
            </a:prstGeom>
          </p:spPr>
        </p:pic>
        <p:pic>
          <p:nvPicPr>
            <p:cNvPr id="57" name="object 5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79226" y="2471191"/>
              <a:ext cx="16419" cy="12700"/>
            </a:xfrm>
            <a:prstGeom prst="rect">
              <a:avLst/>
            </a:prstGeom>
          </p:spPr>
        </p:pic>
        <p:pic>
          <p:nvPicPr>
            <p:cNvPr id="58" name="object 5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20719" y="2471191"/>
              <a:ext cx="3694" cy="12700"/>
            </a:xfrm>
            <a:prstGeom prst="rect">
              <a:avLst/>
            </a:prstGeom>
          </p:spPr>
        </p:pic>
        <p:pic>
          <p:nvPicPr>
            <p:cNvPr id="59" name="object 5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805969" y="2458491"/>
              <a:ext cx="3925" cy="12700"/>
            </a:xfrm>
            <a:prstGeom prst="rect">
              <a:avLst/>
            </a:prstGeom>
          </p:spPr>
        </p:pic>
        <p:pic>
          <p:nvPicPr>
            <p:cNvPr id="60" name="object 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03693" y="2445791"/>
              <a:ext cx="5336" cy="12700"/>
            </a:xfrm>
            <a:prstGeom prst="rect">
              <a:avLst/>
            </a:prstGeom>
          </p:spPr>
        </p:pic>
        <p:pic>
          <p:nvPicPr>
            <p:cNvPr id="61" name="object 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169534" y="2420391"/>
              <a:ext cx="3284" cy="12700"/>
            </a:xfrm>
            <a:prstGeom prst="rect">
              <a:avLst/>
            </a:prstGeom>
          </p:spPr>
        </p:pic>
        <p:pic>
          <p:nvPicPr>
            <p:cNvPr id="62" name="object 5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41740" y="2407691"/>
              <a:ext cx="11493" cy="25400"/>
            </a:xfrm>
            <a:prstGeom prst="rect">
              <a:avLst/>
            </a:prstGeom>
          </p:spPr>
        </p:pic>
        <p:pic>
          <p:nvPicPr>
            <p:cNvPr id="63" name="object 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281191" y="2407691"/>
              <a:ext cx="9851" cy="12700"/>
            </a:xfrm>
            <a:prstGeom prst="rect">
              <a:avLst/>
            </a:prstGeom>
          </p:spPr>
        </p:pic>
        <p:pic>
          <p:nvPicPr>
            <p:cNvPr id="64" name="object 6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151430" y="2369591"/>
              <a:ext cx="8209" cy="12700"/>
            </a:xfrm>
            <a:prstGeom prst="rect">
              <a:avLst/>
            </a:prstGeom>
          </p:spPr>
        </p:pic>
        <p:pic>
          <p:nvPicPr>
            <p:cNvPr id="65" name="object 6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049647" y="2179091"/>
              <a:ext cx="70606" cy="101600"/>
            </a:xfrm>
            <a:prstGeom prst="rect">
              <a:avLst/>
            </a:prstGeom>
          </p:spPr>
        </p:pic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57" y="850199"/>
            <a:ext cx="63246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1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CA3BFD-DCF5-4E43-A135-8E5888A9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4523F-23F9-3E4A-8A7A-8E0DFE3DD561}" type="slidenum">
              <a:rPr lang="x-none" smtClean="0">
                <a:latin typeface="Avenir Book" panose="02000503020000020003" pitchFamily="2" charset="0"/>
              </a:rPr>
              <a:t>10</a:t>
            </a:fld>
            <a:endParaRPr lang="x-none">
              <a:latin typeface="Avenir Book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D45C36-ACCE-B044-85B9-7B8FD662A6FE}"/>
              </a:ext>
            </a:extLst>
          </p:cNvPr>
          <p:cNvSpPr/>
          <p:nvPr/>
        </p:nvSpPr>
        <p:spPr>
          <a:xfrm>
            <a:off x="1092530" y="731098"/>
            <a:ext cx="9844644" cy="45719"/>
          </a:xfrm>
          <a:prstGeom prst="rect">
            <a:avLst/>
          </a:prstGeom>
          <a:solidFill>
            <a:srgbClr val="018A38"/>
          </a:solidFill>
          <a:ln>
            <a:solidFill>
              <a:srgbClr val="018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BDC74EC-DB77-8D4A-A319-445EC3D88671}"/>
              </a:ext>
            </a:extLst>
          </p:cNvPr>
          <p:cNvGrpSpPr/>
          <p:nvPr/>
        </p:nvGrpSpPr>
        <p:grpSpPr>
          <a:xfrm>
            <a:off x="1689600" y="1494550"/>
            <a:ext cx="4406400" cy="2944800"/>
            <a:chOff x="568623" y="788400"/>
            <a:chExt cx="4766400" cy="2944800"/>
          </a:xfrm>
        </p:grpSpPr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A1750C04-B310-3D46-B31C-1AC4FCC01125}"/>
                </a:ext>
              </a:extLst>
            </p:cNvPr>
            <p:cNvGrpSpPr/>
            <p:nvPr/>
          </p:nvGrpSpPr>
          <p:grpSpPr>
            <a:xfrm>
              <a:off x="568623" y="788400"/>
              <a:ext cx="4766400" cy="2944800"/>
              <a:chOff x="568623" y="936990"/>
              <a:chExt cx="4765378" cy="3663181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B49834E0-525F-1944-BFB2-229F0248CF84}"/>
                  </a:ext>
                </a:extLst>
              </p:cNvPr>
              <p:cNvGrpSpPr/>
              <p:nvPr/>
            </p:nvGrpSpPr>
            <p:grpSpPr>
              <a:xfrm>
                <a:off x="568623" y="1562574"/>
                <a:ext cx="4765378" cy="3037597"/>
                <a:chOff x="580130" y="1789044"/>
                <a:chExt cx="4865887" cy="3279911"/>
              </a:xfrm>
            </p:grpSpPr>
            <p:graphicFrame>
              <p:nvGraphicFramePr>
                <p:cNvPr id="87" name="Chart 86">
                  <a:extLst>
                    <a:ext uri="{FF2B5EF4-FFF2-40B4-BE49-F238E27FC236}">
                      <a16:creationId xmlns="" xmlns:a16="http://schemas.microsoft.com/office/drawing/2014/main" id="{EFEC5544-70F8-F04E-95F9-629677EDF4B4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7312576"/>
                    </p:ext>
                  </p:extLst>
                </p:nvPr>
              </p:nvGraphicFramePr>
              <p:xfrm>
                <a:off x="580130" y="1789044"/>
                <a:ext cx="4865887" cy="327991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cxnSp>
              <p:nvCxnSpPr>
                <p:cNvPr id="88" name="Straight Connector 87">
                  <a:extLst>
                    <a:ext uri="{FF2B5EF4-FFF2-40B4-BE49-F238E27FC236}">
                      <a16:creationId xmlns="" xmlns:a16="http://schemas.microsoft.com/office/drawing/2014/main" id="{7D9CD65A-2D7E-1341-BCAC-568EE9ECB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9227" y="3517191"/>
                  <a:ext cx="3077107" cy="11575"/>
                </a:xfrm>
                <a:prstGeom prst="line">
                  <a:avLst/>
                </a:prstGeom>
                <a:ln w="9525"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Rectangle: Rounded Corners 46">
                <a:extLst>
                  <a:ext uri="{FF2B5EF4-FFF2-40B4-BE49-F238E27FC236}">
                    <a16:creationId xmlns="" xmlns:a16="http://schemas.microsoft.com/office/drawing/2014/main" id="{C661CB1B-7F59-7E42-B566-4A6C9BA5BCE5}"/>
                  </a:ext>
                </a:extLst>
              </p:cNvPr>
              <p:cNvSpPr/>
              <p:nvPr/>
            </p:nvSpPr>
            <p:spPr>
              <a:xfrm>
                <a:off x="1882169" y="936990"/>
                <a:ext cx="2261799" cy="48448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 dirty="0">
                  <a:latin typeface="Avenir Book" panose="02000503020000020003" pitchFamily="2" charset="0"/>
                </a:endParaRPr>
              </a:p>
              <a:p>
                <a:pPr algn="ctr"/>
                <a:r>
                  <a:rPr lang="en-US" sz="1000" b="1" dirty="0">
                    <a:latin typeface="Avenir Book" panose="02000503020000020003" pitchFamily="2" charset="0"/>
                  </a:rPr>
                  <a:t>“Ca” </a:t>
                </a:r>
                <a:r>
                  <a:rPr lang="tr-TR" sz="1000" b="1" dirty="0">
                    <a:latin typeface="Avenir Book" panose="02000503020000020003" pitchFamily="2" charset="0"/>
                  </a:rPr>
                  <a:t>alımı</a:t>
                </a:r>
                <a:endParaRPr lang="en-US" sz="1000" b="1" dirty="0">
                  <a:latin typeface="Avenir Book" panose="02000503020000020003" pitchFamily="2" charset="0"/>
                </a:endParaRPr>
              </a:p>
              <a:p>
                <a:pPr algn="ctr"/>
                <a:endParaRPr lang="en-US" sz="1000" b="1" dirty="0"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C293F0FC-2E83-2B4C-B8E1-85655D43D5EC}"/>
                </a:ext>
              </a:extLst>
            </p:cNvPr>
            <p:cNvGrpSpPr/>
            <p:nvPr/>
          </p:nvGrpSpPr>
          <p:grpSpPr>
            <a:xfrm>
              <a:off x="4206581" y="1438298"/>
              <a:ext cx="510030" cy="1179915"/>
              <a:chOff x="10746053" y="1464374"/>
              <a:chExt cx="510030" cy="1179915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="" xmlns:a16="http://schemas.microsoft.com/office/drawing/2014/main" id="{8262D790-1EB0-6640-BB55-B0F5525273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789580" y="1464374"/>
                <a:ext cx="13890" cy="1179915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6A9B0080-62C3-A54C-8096-299F81DFC0A9}"/>
                  </a:ext>
                </a:extLst>
              </p:cNvPr>
              <p:cNvSpPr txBox="1"/>
              <p:nvPr/>
            </p:nvSpPr>
            <p:spPr>
              <a:xfrm>
                <a:off x="10746053" y="1697072"/>
                <a:ext cx="51003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000" b="1" dirty="0">
                    <a:solidFill>
                      <a:schemeClr val="accent1"/>
                    </a:solidFill>
                    <a:cs typeface="Arial" panose="020B0604020202020204" pitchFamily="34" charset="0"/>
                  </a:rPr>
                  <a:t>139%</a:t>
                </a:r>
                <a:endParaRPr lang="en-US" sz="1000" b="1" dirty="0">
                  <a:solidFill>
                    <a:schemeClr val="accent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16244313-921B-2247-B29F-C58A31CD9DE8}"/>
              </a:ext>
            </a:extLst>
          </p:cNvPr>
          <p:cNvSpPr txBox="1"/>
          <p:nvPr/>
        </p:nvSpPr>
        <p:spPr>
          <a:xfrm>
            <a:off x="1092531" y="5671939"/>
            <a:ext cx="9749640" cy="468904"/>
          </a:xfrm>
          <a:prstGeom prst="rect">
            <a:avLst/>
          </a:prstGeom>
          <a:gradFill>
            <a:gsLst>
              <a:gs pos="0">
                <a:schemeClr val="accent1"/>
              </a:gs>
              <a:gs pos="47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72193" tIns="22860" rIns="22860" bIns="22860" numCol="1" spcCol="1270" anchor="ctr" anchorCtr="0">
            <a:noAutofit/>
          </a:bodyPr>
          <a:lstStyle/>
          <a:p>
            <a:pPr algn="ctr"/>
            <a:r>
              <a:rPr lang="en-US" sz="1400" b="1" i="1" dirty="0" err="1">
                <a:latin typeface="Avenir Book" panose="02000503020000020003" pitchFamily="2" charset="0"/>
              </a:rPr>
              <a:t>Yüksek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iyon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bağlama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kapasitesi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ve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düşük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moleküler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ağırlığı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nedeniyle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piyasada</a:t>
            </a:r>
            <a:r>
              <a:rPr lang="en-US" sz="1400" b="1" i="1" dirty="0">
                <a:latin typeface="Avenir Book" panose="02000503020000020003" pitchFamily="2" charset="0"/>
              </a:rPr>
              <a:t> “</a:t>
            </a:r>
            <a:r>
              <a:rPr lang="en-US" sz="1400" b="1" i="1" dirty="0" err="1">
                <a:latin typeface="Avenir Book" panose="02000503020000020003" pitchFamily="2" charset="0"/>
              </a:rPr>
              <a:t>Lawmax</a:t>
            </a:r>
            <a:r>
              <a:rPr lang="en-US" sz="1400" b="1" i="1" dirty="0">
                <a:latin typeface="Avenir Book" panose="02000503020000020003" pitchFamily="2" charset="0"/>
              </a:rPr>
              <a:t> bio” </a:t>
            </a:r>
            <a:r>
              <a:rPr lang="en-US" sz="1400" b="1" i="1" dirty="0" err="1">
                <a:latin typeface="Avenir Book" panose="02000503020000020003" pitchFamily="2" charset="0"/>
              </a:rPr>
              <a:t>gibi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uygun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yaprak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şelatlama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maddesi</a:t>
            </a:r>
            <a:r>
              <a:rPr lang="en-US" sz="1400" b="1" i="1" dirty="0">
                <a:latin typeface="Avenir Book" panose="02000503020000020003" pitchFamily="2" charset="0"/>
              </a:rPr>
              <a:t> </a:t>
            </a:r>
            <a:r>
              <a:rPr lang="en-US" sz="1400" b="1" i="1" dirty="0" err="1">
                <a:latin typeface="Avenir Book" panose="02000503020000020003" pitchFamily="2" charset="0"/>
              </a:rPr>
              <a:t>yoktur</a:t>
            </a:r>
            <a:r>
              <a:rPr lang="en-US" sz="1400" b="1" i="1" dirty="0">
                <a:latin typeface="Avenir Book" panose="02000503020000020003" pitchFamily="2" charset="0"/>
              </a:rPr>
              <a:t>.!</a:t>
            </a:r>
            <a:endParaRPr lang="x-none" sz="1400" b="1" i="1" dirty="0">
              <a:latin typeface="Avenir Book" panose="02000503020000020003" pitchFamily="2" charset="0"/>
            </a:endParaRPr>
          </a:p>
        </p:txBody>
      </p:sp>
      <p:sp>
        <p:nvSpPr>
          <p:cNvPr id="99" name="Rectangle: Rounded Corners 46">
            <a:extLst>
              <a:ext uri="{FF2B5EF4-FFF2-40B4-BE49-F238E27FC236}">
                <a16:creationId xmlns="" xmlns:a16="http://schemas.microsoft.com/office/drawing/2014/main" id="{F9AC2D73-FB25-B743-AE1A-FA5A1314683E}"/>
              </a:ext>
            </a:extLst>
          </p:cNvPr>
          <p:cNvSpPr/>
          <p:nvPr/>
        </p:nvSpPr>
        <p:spPr>
          <a:xfrm>
            <a:off x="1092530" y="4563133"/>
            <a:ext cx="4862143" cy="92431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Ca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yapraktan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uygulandığında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bitkiler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yakl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Ca'nın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%15-17'si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etkili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Ancak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tr-TR" sz="1000" dirty="0">
                <a:solidFill>
                  <a:schemeClr val="tx1"/>
                </a:solidFill>
                <a:latin typeface="Avenir Book" panose="02000503020000020003" pitchFamily="2" charset="0"/>
              </a:rPr>
              <a:t>Lawmax </a:t>
            </a:r>
            <a:r>
              <a:rPr lang="tr-TR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bio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ile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karıştırırsanız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, Ca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yaprak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yüzeyinden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çok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daha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verimli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şekilde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geçecek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ve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yukarıdaki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tabloda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görüldüğü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gibi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uygulama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dozajının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konsantrasyonuna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bağlı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olarak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bitkiler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tarafından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Ca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alım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etkinliği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artacaktır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100" name="Rectangle: Rounded Corners 46">
            <a:extLst>
              <a:ext uri="{FF2B5EF4-FFF2-40B4-BE49-F238E27FC236}">
                <a16:creationId xmlns="" xmlns:a16="http://schemas.microsoft.com/office/drawing/2014/main" id="{310F9068-A332-0843-9DAD-25D0E7C78CFC}"/>
              </a:ext>
            </a:extLst>
          </p:cNvPr>
          <p:cNvSpPr/>
          <p:nvPr/>
        </p:nvSpPr>
        <p:spPr>
          <a:xfrm>
            <a:off x="6112100" y="4563134"/>
            <a:ext cx="4825074" cy="92431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Fe, Zn &amp; B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yaprağa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uygulandığında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bitkiler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yakl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. %18 Fe, %10 Zn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ve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%12 B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etkili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Ancak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Fulvagra'yı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herhangi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makro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veya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mikro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element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ile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karıştırırsanız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bunların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yapraktan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penetrasyonu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çok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daha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etkili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olacak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ve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yukarıdaki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tabloda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görüldüğü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gibi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uygulama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dozajının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konsantrasyonuna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bağlı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olarak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bitkiler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tarafından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alım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etkinliği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venir Book" panose="02000503020000020003" pitchFamily="2" charset="0"/>
              </a:rPr>
              <a:t>artacaktır</a:t>
            </a:r>
            <a:r>
              <a:rPr lang="en-US" sz="10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5E4105C-D8F3-454E-8B02-AD755F5E6D7C}"/>
              </a:ext>
            </a:extLst>
          </p:cNvPr>
          <p:cNvGrpSpPr/>
          <p:nvPr/>
        </p:nvGrpSpPr>
        <p:grpSpPr>
          <a:xfrm>
            <a:off x="5986286" y="1471364"/>
            <a:ext cx="4510572" cy="2944801"/>
            <a:chOff x="5334001" y="788399"/>
            <a:chExt cx="6090705" cy="3663184"/>
          </a:xfrm>
        </p:grpSpPr>
        <p:grpSp>
          <p:nvGrpSpPr>
            <p:cNvPr id="102" name="Group 101">
              <a:extLst>
                <a:ext uri="{FF2B5EF4-FFF2-40B4-BE49-F238E27FC236}">
                  <a16:creationId xmlns="" xmlns:a16="http://schemas.microsoft.com/office/drawing/2014/main" id="{9FD06A5A-9CE2-1D4F-9218-0D8D10D72E1A}"/>
                </a:ext>
              </a:extLst>
            </p:cNvPr>
            <p:cNvGrpSpPr/>
            <p:nvPr/>
          </p:nvGrpSpPr>
          <p:grpSpPr>
            <a:xfrm>
              <a:off x="10686709" y="2833843"/>
              <a:ext cx="653610" cy="770145"/>
              <a:chOff x="10686709" y="2833843"/>
              <a:chExt cx="653610" cy="770145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="" xmlns:a16="http://schemas.microsoft.com/office/drawing/2014/main" id="{CDE223EB-013B-B847-AC06-3EFF32BDF982}"/>
                  </a:ext>
                </a:extLst>
              </p:cNvPr>
              <p:cNvSpPr txBox="1"/>
              <p:nvPr/>
            </p:nvSpPr>
            <p:spPr>
              <a:xfrm>
                <a:off x="10686709" y="3105953"/>
                <a:ext cx="653610" cy="498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1" b="1" dirty="0">
                    <a:solidFill>
                      <a:srgbClr val="68A733"/>
                    </a:solidFill>
                    <a:cs typeface="Arial" panose="020B0604020202020204" pitchFamily="34" charset="0"/>
                  </a:rPr>
                  <a:t>105%</a:t>
                </a:r>
                <a:endParaRPr lang="en-US" sz="1001" b="1" dirty="0">
                  <a:solidFill>
                    <a:srgbClr val="68A733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="" xmlns:a16="http://schemas.microsoft.com/office/drawing/2014/main" id="{3256DD46-96D9-2F47-BC8F-3C85C00D1C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55032" y="2833843"/>
                <a:ext cx="0" cy="473230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="" xmlns:a16="http://schemas.microsoft.com/office/drawing/2014/main" id="{D3201157-932F-1F4D-A816-F5407B232EB9}"/>
                </a:ext>
              </a:extLst>
            </p:cNvPr>
            <p:cNvGrpSpPr/>
            <p:nvPr/>
          </p:nvGrpSpPr>
          <p:grpSpPr>
            <a:xfrm>
              <a:off x="10619448" y="2282105"/>
              <a:ext cx="664591" cy="1085738"/>
              <a:chOff x="10619448" y="2282105"/>
              <a:chExt cx="664591" cy="1085738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="" xmlns:a16="http://schemas.microsoft.com/office/drawing/2014/main" id="{13837DA8-6F70-B046-8642-BA93B2D3B35E}"/>
                  </a:ext>
                </a:extLst>
              </p:cNvPr>
              <p:cNvSpPr txBox="1"/>
              <p:nvPr/>
            </p:nvSpPr>
            <p:spPr>
              <a:xfrm>
                <a:off x="10619448" y="2579178"/>
                <a:ext cx="664591" cy="4980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001" b="1" dirty="0">
                    <a:solidFill>
                      <a:schemeClr val="accent6">
                        <a:lumMod val="75000"/>
                      </a:schemeClr>
                    </a:solidFill>
                    <a:cs typeface="Arial" panose="020B0604020202020204" pitchFamily="34" charset="0"/>
                  </a:rPr>
                  <a:t>248%</a:t>
                </a:r>
                <a:endParaRPr lang="en-US" sz="1001" b="1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14" name="Straight Arrow Connector 113">
                <a:extLst>
                  <a:ext uri="{FF2B5EF4-FFF2-40B4-BE49-F238E27FC236}">
                    <a16:creationId xmlns="" xmlns:a16="http://schemas.microsoft.com/office/drawing/2014/main" id="{BEC1CB11-2D09-7946-818F-F0E5061FE9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79989" y="2282105"/>
                <a:ext cx="0" cy="1085738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="" xmlns:a16="http://schemas.microsoft.com/office/drawing/2014/main" id="{CF5A3252-85E6-5949-AF94-C7335AB6B5AC}"/>
                </a:ext>
              </a:extLst>
            </p:cNvPr>
            <p:cNvGrpSpPr/>
            <p:nvPr/>
          </p:nvGrpSpPr>
          <p:grpSpPr>
            <a:xfrm>
              <a:off x="10771095" y="1973665"/>
              <a:ext cx="653611" cy="1179915"/>
              <a:chOff x="10771095" y="1973665"/>
              <a:chExt cx="653611" cy="1179915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="" xmlns:a16="http://schemas.microsoft.com/office/drawing/2014/main" id="{C35A8252-09EC-7548-B301-260EB3DFB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14622" y="1973665"/>
                <a:ext cx="13890" cy="1179915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="" xmlns:a16="http://schemas.microsoft.com/office/drawing/2014/main" id="{253456B5-05FD-454F-8363-9E677E14E011}"/>
                  </a:ext>
                </a:extLst>
              </p:cNvPr>
              <p:cNvSpPr txBox="1"/>
              <p:nvPr/>
            </p:nvSpPr>
            <p:spPr>
              <a:xfrm>
                <a:off x="10771095" y="2206363"/>
                <a:ext cx="653611" cy="498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001" b="1" dirty="0">
                    <a:solidFill>
                      <a:schemeClr val="accent1"/>
                    </a:solidFill>
                    <a:cs typeface="Arial" panose="020B0604020202020204" pitchFamily="34" charset="0"/>
                  </a:rPr>
                  <a:t>146%</a:t>
                </a:r>
                <a:endParaRPr lang="en-US" sz="1001" b="1" dirty="0">
                  <a:solidFill>
                    <a:schemeClr val="accent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="" xmlns:a16="http://schemas.microsoft.com/office/drawing/2014/main" id="{04DB9684-0A4D-A547-9FB8-81B70257FF98}"/>
                </a:ext>
              </a:extLst>
            </p:cNvPr>
            <p:cNvGrpSpPr/>
            <p:nvPr/>
          </p:nvGrpSpPr>
          <p:grpSpPr>
            <a:xfrm>
              <a:off x="5334001" y="788399"/>
              <a:ext cx="5480621" cy="3663184"/>
              <a:chOff x="5334001" y="936989"/>
              <a:chExt cx="5480621" cy="3663184"/>
            </a:xfrm>
          </p:grpSpPr>
          <p:graphicFrame>
            <p:nvGraphicFramePr>
              <p:cNvPr id="106" name="Chart 105">
                <a:extLst>
                  <a:ext uri="{FF2B5EF4-FFF2-40B4-BE49-F238E27FC236}">
                    <a16:creationId xmlns="" xmlns:a16="http://schemas.microsoft.com/office/drawing/2014/main" id="{78FB6894-1C2A-DF42-95F9-AFC04D52423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91301503"/>
                  </p:ext>
                </p:extLst>
              </p:nvPr>
            </p:nvGraphicFramePr>
            <p:xfrm>
              <a:off x="5334001" y="1562575"/>
              <a:ext cx="5480621" cy="30375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107" name="Straight Connector 106">
                <a:extLst>
                  <a:ext uri="{FF2B5EF4-FFF2-40B4-BE49-F238E27FC236}">
                    <a16:creationId xmlns="" xmlns:a16="http://schemas.microsoft.com/office/drawing/2014/main" id="{F9E9C80B-3C89-8A4B-814B-DB3214A84D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1702" y="3119889"/>
                <a:ext cx="4765377" cy="0"/>
              </a:xfrm>
              <a:prstGeom prst="line">
                <a:avLst/>
              </a:prstGeom>
              <a:ln w="9525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="" xmlns:a16="http://schemas.microsoft.com/office/drawing/2014/main" id="{67D1674D-FEE0-B54F-9566-CF742CB031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1702" y="3197843"/>
                <a:ext cx="4765377" cy="0"/>
              </a:xfrm>
              <a:prstGeom prst="line">
                <a:avLst/>
              </a:prstGeom>
              <a:ln w="952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="" xmlns:a16="http://schemas.microsoft.com/office/drawing/2014/main" id="{A853900C-ABDE-FB48-8E66-BC192CA12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7941" y="2937598"/>
                <a:ext cx="4765377" cy="0"/>
              </a:xfrm>
              <a:prstGeom prst="line">
                <a:avLst/>
              </a:prstGeom>
              <a:ln w="952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: Rounded Corners 46">
                <a:extLst>
                  <a:ext uri="{FF2B5EF4-FFF2-40B4-BE49-F238E27FC236}">
                    <a16:creationId xmlns="" xmlns:a16="http://schemas.microsoft.com/office/drawing/2014/main" id="{C276ADC9-EFDB-9C4A-A215-D10356753E1E}"/>
                  </a:ext>
                </a:extLst>
              </p:cNvPr>
              <p:cNvSpPr/>
              <p:nvPr/>
            </p:nvSpPr>
            <p:spPr>
              <a:xfrm>
                <a:off x="7114081" y="936989"/>
                <a:ext cx="2261799" cy="48448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 dirty="0">
                  <a:latin typeface="Avenir Book" panose="02000503020000020003" pitchFamily="2" charset="0"/>
                </a:endParaRPr>
              </a:p>
              <a:p>
                <a:pPr algn="ctr"/>
                <a:r>
                  <a:rPr lang="en-US" sz="1000" b="1" dirty="0">
                    <a:latin typeface="Avenir Book" panose="02000503020000020003" pitchFamily="2" charset="0"/>
                  </a:rPr>
                  <a:t>“Fe, Zn and B” </a:t>
                </a:r>
                <a:r>
                  <a:rPr lang="tr-TR" sz="1000" b="1" dirty="0">
                    <a:latin typeface="Avenir Book" panose="02000503020000020003" pitchFamily="2" charset="0"/>
                  </a:rPr>
                  <a:t>alımı</a:t>
                </a:r>
                <a:endParaRPr lang="en-US" sz="1000" b="1" dirty="0">
                  <a:latin typeface="Avenir Book" panose="02000503020000020003" pitchFamily="2" charset="0"/>
                </a:endParaRPr>
              </a:p>
              <a:p>
                <a:pPr algn="ctr"/>
                <a:endParaRPr lang="en-US" sz="1000" b="1" dirty="0">
                  <a:latin typeface="Avenir Book" panose="02000503020000020003" pitchFamily="2" charset="0"/>
                </a:endParaRPr>
              </a:p>
            </p:txBody>
          </p:sp>
        </p:grpSp>
      </p:grp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6662DD48-B55D-4B43-824D-EE94CD57D011}"/>
              </a:ext>
            </a:extLst>
          </p:cNvPr>
          <p:cNvSpPr txBox="1"/>
          <p:nvPr/>
        </p:nvSpPr>
        <p:spPr>
          <a:xfrm>
            <a:off x="3499720" y="939179"/>
            <a:ext cx="4973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1" dirty="0">
                <a:latin typeface="Avenir Book" panose="02000503020000020003" pitchFamily="2" charset="0"/>
                <a:cs typeface="Arial" panose="020B0604020202020204" pitchFamily="34" charset="0"/>
              </a:rPr>
              <a:t>Yapraktan gübrelemede besin elementlerinin alımını kolaylaştırır</a:t>
            </a:r>
            <a:endParaRPr lang="en-US" sz="1400" b="1" dirty="0">
              <a:latin typeface="Avenir Book" panose="02000503020000020003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7D91130-5FF4-CB44-8E67-0CA396F35FC2}"/>
              </a:ext>
            </a:extLst>
          </p:cNvPr>
          <p:cNvSpPr txBox="1"/>
          <p:nvPr/>
        </p:nvSpPr>
        <p:spPr>
          <a:xfrm>
            <a:off x="4683719" y="250723"/>
            <a:ext cx="2436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 panose="02000503020000020003" pitchFamily="2" charset="0"/>
                <a:cs typeface="Arial" panose="020B0604020202020204" pitchFamily="34" charset="0"/>
              </a:rPr>
              <a:t>Foliar Application Trial</a:t>
            </a:r>
            <a:endParaRPr lang="en-US" sz="16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5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CA3BFD-DCF5-4E43-A135-8E5888A9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4523F-23F9-3E4A-8A7A-8E0DFE3DD561}" type="slidenum">
              <a:rPr lang="x-none" smtClean="0">
                <a:latin typeface="Avenir Book" panose="02000503020000020003" pitchFamily="2" charset="0"/>
              </a:rPr>
              <a:t>11</a:t>
            </a:fld>
            <a:endParaRPr lang="x-none">
              <a:latin typeface="Avenir Book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D45C36-ACCE-B044-85B9-7B8FD662A6FE}"/>
              </a:ext>
            </a:extLst>
          </p:cNvPr>
          <p:cNvSpPr/>
          <p:nvPr/>
        </p:nvSpPr>
        <p:spPr>
          <a:xfrm>
            <a:off x="1524000" y="731099"/>
            <a:ext cx="9144000" cy="36000"/>
          </a:xfrm>
          <a:prstGeom prst="rect">
            <a:avLst/>
          </a:prstGeom>
          <a:solidFill>
            <a:srgbClr val="018A38"/>
          </a:solidFill>
          <a:ln>
            <a:solidFill>
              <a:srgbClr val="018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00D27263-BDD8-2445-BBB3-9A1E3C288048}"/>
              </a:ext>
            </a:extLst>
          </p:cNvPr>
          <p:cNvGrpSpPr/>
          <p:nvPr/>
        </p:nvGrpSpPr>
        <p:grpSpPr>
          <a:xfrm>
            <a:off x="2231360" y="1451586"/>
            <a:ext cx="7412400" cy="3895200"/>
            <a:chOff x="2096322" y="811086"/>
            <a:chExt cx="8493860" cy="4974968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111C7A61-50B9-1846-9BC7-331C082AEAFA}"/>
                </a:ext>
              </a:extLst>
            </p:cNvPr>
            <p:cNvGrpSpPr/>
            <p:nvPr/>
          </p:nvGrpSpPr>
          <p:grpSpPr>
            <a:xfrm>
              <a:off x="2096322" y="811086"/>
              <a:ext cx="7467727" cy="4974968"/>
              <a:chOff x="2087753" y="993966"/>
              <a:chExt cx="7541276" cy="5147291"/>
            </a:xfrm>
          </p:grpSpPr>
          <p:graphicFrame>
            <p:nvGraphicFramePr>
              <p:cNvPr id="78" name="Chart 77">
                <a:extLst>
                  <a:ext uri="{FF2B5EF4-FFF2-40B4-BE49-F238E27FC236}">
                    <a16:creationId xmlns="" xmlns:a16="http://schemas.microsoft.com/office/drawing/2014/main" id="{4C5937EB-327C-8B40-8BFE-986A7C54B20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45861733"/>
                  </p:ext>
                </p:extLst>
              </p:nvPr>
            </p:nvGraphicFramePr>
            <p:xfrm>
              <a:off x="2087753" y="993966"/>
              <a:ext cx="7541276" cy="51472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BB6B702B-1147-834C-A6C7-BD24D42BA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5619" y="4653794"/>
                <a:ext cx="6775665" cy="0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A1CCA820-D33A-0D46-93CE-84EB22BCD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4833" y="3991683"/>
                <a:ext cx="680324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987BE8A4-6C13-664E-A691-E6E8A0014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6257" y="3062976"/>
                <a:ext cx="6734660" cy="11512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23E970DC-A2B0-0646-9DC4-637BF484FFC7}"/>
                </a:ext>
              </a:extLst>
            </p:cNvPr>
            <p:cNvGrpSpPr/>
            <p:nvPr/>
          </p:nvGrpSpPr>
          <p:grpSpPr>
            <a:xfrm>
              <a:off x="9521009" y="3393256"/>
              <a:ext cx="870040" cy="1260580"/>
              <a:chOff x="9512439" y="3553274"/>
              <a:chExt cx="878609" cy="1304244"/>
            </a:xfrm>
          </p:grpSpPr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3BFDBCE6-7FE7-1144-B70A-DA230FF4D072}"/>
                  </a:ext>
                </a:extLst>
              </p:cNvPr>
              <p:cNvSpPr txBox="1"/>
              <p:nvPr/>
            </p:nvSpPr>
            <p:spPr>
              <a:xfrm>
                <a:off x="9512439" y="4531981"/>
                <a:ext cx="878609" cy="3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1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142%</a:t>
                </a:r>
                <a:endParaRPr lang="en-US" sz="1001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="" xmlns:a16="http://schemas.microsoft.com/office/drawing/2014/main" id="{054B5500-1CE4-DD4C-9EA4-467D4C9D6E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36089" y="3553274"/>
                <a:ext cx="0" cy="1299364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85B16109-8407-D24F-ADA3-A8CAF86FF005}"/>
                </a:ext>
              </a:extLst>
            </p:cNvPr>
            <p:cNvGrpSpPr/>
            <p:nvPr/>
          </p:nvGrpSpPr>
          <p:grpSpPr>
            <a:xfrm>
              <a:off x="9621833" y="2371024"/>
              <a:ext cx="870040" cy="1642723"/>
              <a:chOff x="9613264" y="2531042"/>
              <a:chExt cx="878609" cy="1699624"/>
            </a:xfrm>
          </p:grpSpPr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BAA03DE5-FD1D-AD45-BAA6-BD74357BB70F}"/>
                  </a:ext>
                </a:extLst>
              </p:cNvPr>
              <p:cNvSpPr txBox="1"/>
              <p:nvPr/>
            </p:nvSpPr>
            <p:spPr>
              <a:xfrm>
                <a:off x="9613264" y="3905129"/>
                <a:ext cx="878609" cy="3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1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96%</a:t>
                </a:r>
                <a:endParaRPr lang="en-US" sz="1001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="" xmlns:a16="http://schemas.microsoft.com/office/drawing/2014/main" id="{9178C3FB-917E-5C4B-B967-18CADAD569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20657" y="2531042"/>
                <a:ext cx="0" cy="1535721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24AC9779-363C-E54E-91CF-A93F3D5867AE}"/>
                </a:ext>
              </a:extLst>
            </p:cNvPr>
            <p:cNvGrpSpPr/>
            <p:nvPr/>
          </p:nvGrpSpPr>
          <p:grpSpPr>
            <a:xfrm>
              <a:off x="9720142" y="1439930"/>
              <a:ext cx="870040" cy="1643909"/>
              <a:chOff x="9711572" y="1599950"/>
              <a:chExt cx="878609" cy="1700851"/>
            </a:xfrm>
          </p:grpSpPr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6A4E1CE9-A68E-3546-9974-CB32DD53BD1A}"/>
                  </a:ext>
                </a:extLst>
              </p:cNvPr>
              <p:cNvSpPr txBox="1"/>
              <p:nvPr/>
            </p:nvSpPr>
            <p:spPr>
              <a:xfrm>
                <a:off x="9711572" y="2975264"/>
                <a:ext cx="878609" cy="3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1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54%</a:t>
                </a:r>
                <a:endParaRPr lang="en-US" sz="1001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="" xmlns:a16="http://schemas.microsoft.com/office/drawing/2014/main" id="{211C29EA-DD01-2E45-BAF9-2B4500E55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3002" y="1599950"/>
                <a:ext cx="0" cy="1535721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57C6C6E0-AAE3-E24C-BD36-1BA20FA7A1C4}"/>
              </a:ext>
            </a:extLst>
          </p:cNvPr>
          <p:cNvSpPr txBox="1"/>
          <p:nvPr/>
        </p:nvSpPr>
        <p:spPr>
          <a:xfrm>
            <a:off x="3780583" y="950537"/>
            <a:ext cx="4152134" cy="30777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25400" h="19050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Yapraktan NPK uygulaması</a:t>
            </a:r>
            <a:endParaRPr lang="en-US" sz="14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85" name="Rectangle: Rounded Corners 46">
            <a:extLst>
              <a:ext uri="{FF2B5EF4-FFF2-40B4-BE49-F238E27FC236}">
                <a16:creationId xmlns="" xmlns:a16="http://schemas.microsoft.com/office/drawing/2014/main" id="{5D4801C6-AA9A-A240-860A-3DEB3174ABAF}"/>
              </a:ext>
            </a:extLst>
          </p:cNvPr>
          <p:cNvSpPr/>
          <p:nvPr/>
        </p:nvSpPr>
        <p:spPr>
          <a:xfrm>
            <a:off x="1524001" y="5538907"/>
            <a:ext cx="9144000" cy="579220"/>
          </a:xfrm>
          <a:prstGeom prst="roundRect">
            <a:avLst/>
          </a:prstGeom>
          <a:gradFill>
            <a:gsLst>
              <a:gs pos="9000">
                <a:schemeClr val="accent1"/>
              </a:gs>
              <a:gs pos="95000">
                <a:schemeClr val="accent1">
                  <a:lumMod val="50000"/>
                </a:schemeClr>
              </a:gs>
              <a:gs pos="26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err="1">
                <a:latin typeface="Avenir Book" panose="02000503020000020003" pitchFamily="2" charset="0"/>
              </a:rPr>
              <a:t>Lawmax</a:t>
            </a:r>
            <a:r>
              <a:rPr lang="en-US" sz="1000" b="1" dirty="0">
                <a:latin typeface="Avenir Book" panose="02000503020000020003" pitchFamily="2" charset="0"/>
              </a:rPr>
              <a:t> bio NPK </a:t>
            </a:r>
            <a:r>
              <a:rPr lang="en-US" sz="1000" b="1" dirty="0" err="1">
                <a:latin typeface="Avenir Book" panose="02000503020000020003" pitchFamily="2" charset="0"/>
              </a:rPr>
              <a:t>eksikliklerinde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yapraktan</a:t>
            </a:r>
            <a:r>
              <a:rPr lang="en-US" sz="1000" b="1" dirty="0">
                <a:latin typeface="Avenir Book" panose="02000503020000020003" pitchFamily="2" charset="0"/>
              </a:rPr>
              <a:t> NPK </a:t>
            </a:r>
            <a:r>
              <a:rPr lang="en-US" sz="1000" b="1" dirty="0" err="1">
                <a:latin typeface="Avenir Book" panose="02000503020000020003" pitchFamily="2" charset="0"/>
              </a:rPr>
              <a:t>ile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birlikte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tr-TR" sz="1000" b="1" dirty="0" err="1">
                <a:latin typeface="Avenir Book" panose="02000503020000020003" pitchFamily="2" charset="0"/>
              </a:rPr>
              <a:t>stress</a:t>
            </a:r>
            <a:r>
              <a:rPr lang="tr-TR" sz="1000" b="1" dirty="0">
                <a:latin typeface="Avenir Book" panose="02000503020000020003" pitchFamily="2" charset="0"/>
              </a:rPr>
              <a:t> koşullarında uygulandığında</a:t>
            </a:r>
            <a:r>
              <a:rPr lang="en-US" sz="1000" b="1" dirty="0">
                <a:latin typeface="Avenir Book" panose="02000503020000020003" pitchFamily="2" charset="0"/>
              </a:rPr>
              <a:t> NPK </a:t>
            </a:r>
            <a:r>
              <a:rPr lang="en-US" sz="1000" b="1" dirty="0" err="1">
                <a:latin typeface="Avenir Book" panose="02000503020000020003" pitchFamily="2" charset="0"/>
              </a:rPr>
              <a:t>penetrasyonunu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arttırır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ve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yukarıdaki</a:t>
            </a:r>
            <a:r>
              <a:rPr lang="tr-TR" sz="1000" b="1" dirty="0">
                <a:latin typeface="Avenir Book" panose="02000503020000020003" pitchFamily="2" charset="0"/>
              </a:rPr>
              <a:t> grafikte </a:t>
            </a:r>
            <a:r>
              <a:rPr lang="en-US" sz="1000" b="1" dirty="0" err="1">
                <a:latin typeface="Avenir Book" panose="02000503020000020003" pitchFamily="2" charset="0"/>
              </a:rPr>
              <a:t>görüldüğü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gibi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uygulama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dozajının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konsantrasyonuna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bağlı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olarak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gübrelerin</a:t>
            </a:r>
            <a:r>
              <a:rPr lang="en-US" sz="1000" b="1" dirty="0">
                <a:latin typeface="Avenir Book" panose="02000503020000020003" pitchFamily="2" charset="0"/>
              </a:rPr>
              <a:t> NPK </a:t>
            </a:r>
            <a:r>
              <a:rPr lang="en-US" sz="1000" b="1" dirty="0" err="1">
                <a:latin typeface="Avenir Book" panose="02000503020000020003" pitchFamily="2" charset="0"/>
              </a:rPr>
              <a:t>kullanımını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ve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bitkiler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tarafından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alım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etkinliğini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hızla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arttırır</a:t>
            </a:r>
            <a:endParaRPr lang="en-US" sz="1000" b="1" dirty="0"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615FF6E-AC96-0440-8AF6-DC4E55C88DFD}"/>
              </a:ext>
            </a:extLst>
          </p:cNvPr>
          <p:cNvSpPr txBox="1"/>
          <p:nvPr/>
        </p:nvSpPr>
        <p:spPr>
          <a:xfrm>
            <a:off x="4683719" y="250723"/>
            <a:ext cx="2436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Avenir Book" panose="02000503020000020003" pitchFamily="2" charset="0"/>
                <a:cs typeface="Arial" panose="020B0604020202020204" pitchFamily="34" charset="0"/>
              </a:rPr>
              <a:t>Yaprak </a:t>
            </a:r>
            <a:r>
              <a:rPr lang="tr-TR" sz="1600" b="1" dirty="0" err="1">
                <a:latin typeface="Avenir Book" panose="02000503020000020003" pitchFamily="2" charset="0"/>
                <a:cs typeface="Arial" panose="020B0604020202020204" pitchFamily="34" charset="0"/>
              </a:rPr>
              <a:t>Uygulamları</a:t>
            </a:r>
            <a:endParaRPr lang="en-US" sz="16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0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Yer Tutucusu 8">
            <a:extLst>
              <a:ext uri="{FF2B5EF4-FFF2-40B4-BE49-F238E27FC236}">
                <a16:creationId xmlns="" xmlns:a16="http://schemas.microsoft.com/office/drawing/2014/main" id="{A97F99E2-7CF5-FC2A-F091-9ED3E04E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759" y="823067"/>
            <a:ext cx="1801601" cy="1801601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17D36F-9356-1465-92AD-445E6311D8B8}"/>
              </a:ext>
            </a:extLst>
          </p:cNvPr>
          <p:cNvSpPr txBox="1"/>
          <p:nvPr/>
        </p:nvSpPr>
        <p:spPr>
          <a:xfrm>
            <a:off x="2682630" y="1104804"/>
            <a:ext cx="301807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PROF. </a:t>
            </a:r>
          </a:p>
          <a:p>
            <a:pPr algn="ctr"/>
            <a:r>
              <a:rPr lang="tr-TR" sz="2000" b="1" dirty="0"/>
              <a:t>METİN TURAN</a:t>
            </a:r>
          </a:p>
          <a:p>
            <a:pPr algn="ctr"/>
            <a:r>
              <a:rPr lang="tr-TR" sz="2000" b="1" dirty="0"/>
              <a:t>(</a:t>
            </a:r>
            <a:r>
              <a:rPr lang="tr-TR" sz="2000" b="1" dirty="0" err="1"/>
              <a:t>co-founder</a:t>
            </a:r>
            <a:r>
              <a:rPr lang="tr-TR" sz="2000" b="1" dirty="0"/>
              <a:t>) </a:t>
            </a:r>
            <a:r>
              <a:rPr lang="tr-TR" b="1" dirty="0"/>
              <a:t>  </a:t>
            </a:r>
            <a:endParaRPr lang="en-US" b="1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0C66F2F7-DB02-F4B6-72B8-79075CAAC98D}"/>
              </a:ext>
            </a:extLst>
          </p:cNvPr>
          <p:cNvSpPr/>
          <p:nvPr/>
        </p:nvSpPr>
        <p:spPr>
          <a:xfrm>
            <a:off x="1070867" y="797676"/>
            <a:ext cx="1826614" cy="1859606"/>
          </a:xfrm>
          <a:prstGeom prst="flowChartConnector">
            <a:avLst/>
          </a:prstGeom>
          <a:noFill/>
          <a:ln w="38100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6267" y="211497"/>
            <a:ext cx="12005732" cy="52322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</a:rPr>
              <a:t>THE TEAM</a:t>
            </a:r>
            <a:endParaRPr lang="en-ID" sz="2800" b="1" dirty="0">
              <a:solidFill>
                <a:srgbClr val="8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49132" y="1274669"/>
            <a:ext cx="542867" cy="5583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711200" cy="43180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1665" y="2775813"/>
            <a:ext cx="5757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30 years of experience in agriculture</a:t>
            </a:r>
          </a:p>
          <a:p>
            <a:r>
              <a:rPr lang="en-US" b="1" dirty="0"/>
              <a:t>PhD</a:t>
            </a:r>
            <a:r>
              <a:rPr lang="en-US" dirty="0"/>
              <a:t> degree from Atatürk University, Turkey</a:t>
            </a:r>
          </a:p>
          <a:p>
            <a:r>
              <a:rPr lang="en-US" b="1" dirty="0"/>
              <a:t>7 Patents </a:t>
            </a:r>
            <a:r>
              <a:rPr lang="en-US" dirty="0"/>
              <a:t>on organic and microbial fertilizers</a:t>
            </a:r>
          </a:p>
          <a:p>
            <a:r>
              <a:rPr lang="en-US" b="1" dirty="0"/>
              <a:t>200+</a:t>
            </a:r>
            <a:r>
              <a:rPr lang="en-US" dirty="0"/>
              <a:t> publications</a:t>
            </a:r>
          </a:p>
          <a:p>
            <a:r>
              <a:rPr lang="en-US" b="1" dirty="0"/>
              <a:t>10080</a:t>
            </a:r>
            <a:r>
              <a:rPr lang="en-US" dirty="0"/>
              <a:t> citations</a:t>
            </a:r>
          </a:p>
          <a:p>
            <a:r>
              <a:rPr lang="en-US" b="1" dirty="0"/>
              <a:t>Prof. </a:t>
            </a:r>
            <a:r>
              <a:rPr lang="en-US" b="1" dirty="0" err="1"/>
              <a:t>Turan</a:t>
            </a:r>
            <a:r>
              <a:rPr lang="en-US" b="1" dirty="0"/>
              <a:t> is a scientific member of many international organizations such as IFOAM, FIBL and EBIC.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3859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6200000">
            <a:off x="5731933" y="431797"/>
            <a:ext cx="728133" cy="12192004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463866" y="0"/>
            <a:ext cx="72813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993898"/>
            <a:ext cx="11463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800000"/>
                </a:solidFill>
                <a:latin typeface="Chalkduster"/>
                <a:cs typeface="Chalkduster"/>
              </a:rPr>
              <a:t>Deneyimlerimiz</a:t>
            </a:r>
            <a:r>
              <a:rPr lang="en-US" sz="3200" b="1" dirty="0">
                <a:solidFill>
                  <a:srgbClr val="800000"/>
                </a:solidFill>
                <a:latin typeface="Chalkduster"/>
                <a:cs typeface="Chalkduster"/>
              </a:rPr>
              <a:t>:</a:t>
            </a:r>
          </a:p>
          <a:p>
            <a:pPr algn="ctr"/>
            <a:r>
              <a:rPr lang="tr-TR" sz="3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halkduster"/>
                <a:cs typeface="Chalkduster"/>
              </a:rPr>
              <a:t>Biostümülantlarla</a:t>
            </a:r>
            <a:r>
              <a:rPr lang="tr-TR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halkduster"/>
                <a:cs typeface="Chalkduster"/>
              </a:rPr>
              <a:t> tarla denemeleri</a:t>
            </a: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latin typeface="Chalkduster"/>
              <a:cs typeface="Chalkduster"/>
            </a:endParaRPr>
          </a:p>
          <a:p>
            <a:pPr algn="ctr"/>
            <a:endParaRPr lang="en-US" sz="3200" b="1" dirty="0">
              <a:solidFill>
                <a:srgbClr val="800000"/>
              </a:solidFill>
              <a:latin typeface="Chalkduster"/>
              <a:cs typeface="Chalkduster"/>
            </a:endParaRPr>
          </a:p>
          <a:p>
            <a:pPr algn="ctr"/>
            <a:endParaRPr lang="en-US" sz="4800" b="1" dirty="0">
              <a:solidFill>
                <a:srgbClr val="800000"/>
              </a:solidFill>
              <a:latin typeface="Chalkduster"/>
              <a:cs typeface="Chalkduster"/>
            </a:endParaRPr>
          </a:p>
          <a:p>
            <a:pPr algn="ctr"/>
            <a:endParaRPr lang="en-US" sz="4800" b="1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1740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5740400" y="-5740402"/>
            <a:ext cx="711200" cy="12192002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E69F8F-B2AC-7F46-9022-4E5D84476321}"/>
              </a:ext>
            </a:extLst>
          </p:cNvPr>
          <p:cNvSpPr txBox="1"/>
          <p:nvPr/>
        </p:nvSpPr>
        <p:spPr>
          <a:xfrm>
            <a:off x="5586761" y="1471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0" y="551390"/>
            <a:ext cx="12175058" cy="6306610"/>
            <a:chOff x="389469" y="1279526"/>
            <a:chExt cx="8094691" cy="4173007"/>
          </a:xfrm>
        </p:grpSpPr>
        <p:pic>
          <p:nvPicPr>
            <p:cNvPr id="34" name="Picture 2" descr="C:\Users\user\Desktop\22 Temmuz 2013 rize\IMG_352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42" y="1279526"/>
              <a:ext cx="8089018" cy="4173007"/>
            </a:xfrm>
            <a:prstGeom prst="rect">
              <a:avLst/>
            </a:prstGeom>
            <a:noFill/>
            <a:ln w="9525">
              <a:solidFill>
                <a:srgbClr val="96962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BEE57C96-FCAD-E54E-A3C9-67AFE685D312}"/>
                </a:ext>
              </a:extLst>
            </p:cNvPr>
            <p:cNvCxnSpPr>
              <a:cxnSpLocks/>
            </p:cNvCxnSpPr>
            <p:nvPr/>
          </p:nvCxnSpPr>
          <p:spPr>
            <a:xfrm>
              <a:off x="2218267" y="2257609"/>
              <a:ext cx="2472266" cy="0"/>
            </a:xfrm>
            <a:prstGeom prst="straightConnector1">
              <a:avLst/>
            </a:prstGeom>
            <a:ln>
              <a:solidFill>
                <a:srgbClr val="80000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BEE57C96-FCAD-E54E-A3C9-67AFE685D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69" y="2201333"/>
              <a:ext cx="2048931" cy="863603"/>
            </a:xfrm>
            <a:prstGeom prst="straightConnector1">
              <a:avLst/>
            </a:prstGeom>
            <a:ln>
              <a:solidFill>
                <a:srgbClr val="80000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BEE57C96-FCAD-E54E-A3C9-67AFE685D312}"/>
                </a:ext>
              </a:extLst>
            </p:cNvPr>
            <p:cNvCxnSpPr>
              <a:cxnSpLocks/>
            </p:cNvCxnSpPr>
            <p:nvPr/>
          </p:nvCxnSpPr>
          <p:spPr>
            <a:xfrm>
              <a:off x="4560743" y="2269067"/>
              <a:ext cx="3149599" cy="1270000"/>
            </a:xfrm>
            <a:prstGeom prst="straightConnector1">
              <a:avLst/>
            </a:prstGeom>
            <a:ln>
              <a:solidFill>
                <a:srgbClr val="80000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C8C4C1F-EC7A-334F-BDDD-FD0D7AC67D57}"/>
                </a:ext>
              </a:extLst>
            </p:cNvPr>
            <p:cNvSpPr txBox="1"/>
            <p:nvPr/>
          </p:nvSpPr>
          <p:spPr>
            <a:xfrm>
              <a:off x="2261648" y="3315760"/>
              <a:ext cx="2968883" cy="244382"/>
            </a:xfrm>
            <a:prstGeom prst="rect">
              <a:avLst/>
            </a:prstGeom>
            <a:solidFill>
              <a:srgbClr val="7F7F7F">
                <a:alpha val="50000"/>
              </a:srgbClr>
            </a:solidFill>
            <a:ln>
              <a:solidFill>
                <a:srgbClr val="ADBBB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%50 </a:t>
              </a:r>
              <a:r>
                <a:rPr lang="tr-TR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kimyasal</a:t>
              </a:r>
              <a:r>
                <a:rPr lang="en-US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, %50 </a:t>
              </a:r>
              <a:r>
                <a:rPr lang="tr-TR" b="1" dirty="0" err="1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biostimülant</a:t>
              </a:r>
              <a:endPara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3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66" y="94734"/>
            <a:ext cx="6180263" cy="369332"/>
          </a:xfrm>
          <a:prstGeom prst="rect">
            <a:avLst/>
          </a:prstGeom>
          <a:solidFill>
            <a:srgbClr val="F5F5D5"/>
          </a:solidFill>
          <a:ln>
            <a:solidFill>
              <a:srgbClr val="969626"/>
            </a:solidFill>
          </a:ln>
        </p:spPr>
        <p:txBody>
          <a:bodyPr wrap="square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Çay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b="1" dirty="0" err="1">
                <a:latin typeface="Calibri" panose="020F0502020204030204" pitchFamily="34" charset="0"/>
              </a:rPr>
              <a:t>Rize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tr-TR" sz="2000" b="1" dirty="0">
                <a:latin typeface="Calibri" panose="020F0502020204030204" pitchFamily="34" charset="0"/>
              </a:rPr>
              <a:t>Karadeniz Bölgesi</a:t>
            </a:r>
            <a:r>
              <a:rPr lang="en-US" sz="2000" b="1" dirty="0">
                <a:latin typeface="Calibri" panose="020F0502020204030204" pitchFamily="34" charset="0"/>
              </a:rPr>
              <a:t>,  TURKEY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8636001" y="2151599"/>
            <a:ext cx="2997200" cy="369332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%100 </a:t>
            </a:r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 gübre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3086832" y="4370486"/>
            <a:ext cx="3788102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err="1"/>
              <a:t>Güçlü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kompakt</a:t>
            </a:r>
            <a:r>
              <a:rPr lang="en-US" sz="2000" b="1" dirty="0"/>
              <a:t> </a:t>
            </a:r>
            <a:r>
              <a:rPr lang="tr-TR" sz="2000" b="1" dirty="0"/>
              <a:t>bitkiler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Daha</a:t>
            </a:r>
            <a:r>
              <a:rPr lang="en-US" sz="2000" b="1" dirty="0"/>
              <a:t> </a:t>
            </a:r>
            <a:r>
              <a:rPr lang="en-US" sz="2000" b="1" dirty="0" err="1"/>
              <a:t>geniş</a:t>
            </a:r>
            <a:r>
              <a:rPr lang="en-US" sz="2000" b="1" dirty="0"/>
              <a:t> </a:t>
            </a:r>
            <a:r>
              <a:rPr lang="en-US" sz="2000" b="1" dirty="0" err="1"/>
              <a:t>yapraklar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Artan</a:t>
            </a:r>
            <a:r>
              <a:rPr lang="en-US" sz="2000" b="1" dirty="0"/>
              <a:t>  </a:t>
            </a:r>
            <a:r>
              <a:rPr lang="en-US" sz="2000" b="1" dirty="0" err="1"/>
              <a:t>verim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39640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5707593" y="407458"/>
            <a:ext cx="776815" cy="12192002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9970" name="Başlık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339973" name="Picture 2" descr="C:\Users\user\Desktop\Rapulze\20 eylül 2013 hatay adana1\IMG_1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466"/>
            <a:ext cx="12192000" cy="65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Düz Ok Bağlayıcısı 5"/>
          <p:cNvCxnSpPr/>
          <p:nvPr/>
        </p:nvCxnSpPr>
        <p:spPr bwMode="auto">
          <a:xfrm>
            <a:off x="351368" y="3570288"/>
            <a:ext cx="3393017" cy="889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 bwMode="auto">
          <a:xfrm flipH="1">
            <a:off x="3503085" y="3783014"/>
            <a:ext cx="241300" cy="233203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 bwMode="auto">
          <a:xfrm>
            <a:off x="3744384" y="3659188"/>
            <a:ext cx="2800349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 bwMode="auto">
          <a:xfrm>
            <a:off x="6544733" y="3659189"/>
            <a:ext cx="5647267" cy="11715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33866" y="92170"/>
            <a:ext cx="6739467" cy="374461"/>
          </a:xfrm>
          <a:prstGeom prst="rect">
            <a:avLst/>
          </a:prstGeom>
          <a:solidFill>
            <a:srgbClr val="F5F5D5"/>
          </a:solidFill>
          <a:ln>
            <a:solidFill>
              <a:srgbClr val="969626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atin typeface="Calibri" panose="020F0502020204030204" pitchFamily="34" charset="0"/>
              </a:rPr>
              <a:t>Pamuk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Adana, TURKEY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7484529" y="4830764"/>
            <a:ext cx="2353738" cy="307777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%100 </a:t>
            </a:r>
            <a:r>
              <a:rPr lang="tr-TR" sz="1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14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-1" y="5341967"/>
            <a:ext cx="3503086" cy="307777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%50 </a:t>
            </a:r>
            <a:r>
              <a:rPr lang="tr-TR" sz="1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r>
              <a:rPr lang="en-US" sz="1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, %50 </a:t>
            </a:r>
            <a:r>
              <a:rPr lang="tr-TR" sz="14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biostimülant</a:t>
            </a:r>
            <a:endParaRPr lang="en-US" sz="14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609600" y="5914996"/>
            <a:ext cx="2365701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b="1" dirty="0"/>
              <a:t>Verim </a:t>
            </a:r>
            <a:r>
              <a:rPr lang="tr-TR" sz="2000" b="1" dirty="0" smtClean="0"/>
              <a:t>artışı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5679816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740401" y="440265"/>
            <a:ext cx="711200" cy="12192002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1074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386051" name="Picture 2" descr="F:\DCIM\100CANON\IMG_1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4"/>
            <a:ext cx="12192000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0" y="92170"/>
            <a:ext cx="6180263" cy="374461"/>
          </a:xfrm>
          <a:prstGeom prst="rect">
            <a:avLst/>
          </a:prstGeom>
          <a:solidFill>
            <a:srgbClr val="F5F5D5"/>
          </a:solidFill>
          <a:ln>
            <a:solidFill>
              <a:srgbClr val="969626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atin typeface="Calibri" panose="020F0502020204030204" pitchFamily="34" charset="0"/>
              </a:rPr>
              <a:t>Şeker pancarı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b="1" dirty="0" err="1">
                <a:latin typeface="Calibri" panose="020F0502020204030204" pitchFamily="34" charset="0"/>
              </a:rPr>
              <a:t>Afyon</a:t>
            </a:r>
            <a:r>
              <a:rPr lang="en-US" sz="2000" b="1" dirty="0">
                <a:latin typeface="Calibri" panose="020F0502020204030204" pitchFamily="34" charset="0"/>
              </a:rPr>
              <a:t>,  TURKEY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7738533" y="2934456"/>
            <a:ext cx="4329967" cy="369332"/>
          </a:xfrm>
          <a:prstGeom prst="rect">
            <a:avLst/>
          </a:prstGeom>
          <a:solidFill>
            <a:srgbClr val="7F7F7F">
              <a:alpha val="7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%50 </a:t>
            </a:r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, %50 </a:t>
            </a:r>
            <a:r>
              <a:rPr lang="tr-TR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biostimülant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1591730" y="2764898"/>
            <a:ext cx="2878670" cy="369332"/>
          </a:xfrm>
          <a:prstGeom prst="rect">
            <a:avLst/>
          </a:prstGeom>
          <a:solidFill>
            <a:srgbClr val="7F7F7F">
              <a:alpha val="7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%100 </a:t>
            </a:r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 gübre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8234558" y="1730058"/>
            <a:ext cx="3270257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b="1" dirty="0"/>
              <a:t>Daha sağlıklı bitkiler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tr-TR" sz="2000" b="1" dirty="0"/>
              <a:t>Önemli derecede verim artışı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41226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480800" y="1274669"/>
            <a:ext cx="711200" cy="5583331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07" name="Picture 7" descr="C:\Users\W7\Desktop\KİVİ FOTOGRAFLAR (09.09.2015)\20150909_114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9466"/>
          <a:stretch/>
        </p:blipFill>
        <p:spPr bwMode="auto">
          <a:xfrm>
            <a:off x="131235" y="3854430"/>
            <a:ext cx="4504266" cy="2868098"/>
          </a:xfrm>
          <a:prstGeom prst="rect">
            <a:avLst/>
          </a:prstGeom>
          <a:ln w="38100" cap="sq">
            <a:solidFill>
              <a:srgbClr val="37370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W7\Desktop\KİVİ FOTOGRAFLAR (09.09.2015)\20150909_1151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822" r="6048"/>
          <a:stretch/>
        </p:blipFill>
        <p:spPr bwMode="auto">
          <a:xfrm>
            <a:off x="133352" y="768349"/>
            <a:ext cx="4489448" cy="2906183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118530" y="203200"/>
            <a:ext cx="11954937" cy="374461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Calibri" panose="020F0502020204030204" pitchFamily="34" charset="0"/>
              </a:rPr>
              <a:t>Kiwi,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b="1" dirty="0" err="1">
                <a:latin typeface="Calibri" panose="020F0502020204030204" pitchFamily="34" charset="0"/>
              </a:rPr>
              <a:t>Rize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tr-TR" sz="2000" b="1" dirty="0">
                <a:latin typeface="Calibri" panose="020F0502020204030204" pitchFamily="34" charset="0"/>
              </a:rPr>
              <a:t>Karadeniz Bölgesi</a:t>
            </a:r>
            <a:r>
              <a:rPr lang="en-US" sz="2000" b="1" dirty="0">
                <a:latin typeface="Calibri" panose="020F0502020204030204" pitchFamily="34" charset="0"/>
              </a:rPr>
              <a:t>, TURKEY </a:t>
            </a:r>
          </a:p>
        </p:txBody>
      </p:sp>
      <p:pic>
        <p:nvPicPr>
          <p:cNvPr id="3" name="Picture 2" descr="Screen Shot 2022-11-05 at 19.49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3852327"/>
            <a:ext cx="4389967" cy="1972733"/>
          </a:xfrm>
          <a:prstGeom prst="rect">
            <a:avLst/>
          </a:prstGeom>
          <a:ln w="38100" cmpd="sng">
            <a:solidFill>
              <a:srgbClr val="37370A"/>
            </a:solidFill>
          </a:ln>
        </p:spPr>
      </p:pic>
      <p:pic>
        <p:nvPicPr>
          <p:cNvPr id="11" name="Picture 3" descr="C:\Users\W7\Desktop\KİVİ FOTOGRAFLAR (09.09.2015)\20150909_12012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41" r="7555"/>
          <a:stretch/>
        </p:blipFill>
        <p:spPr bwMode="auto">
          <a:xfrm>
            <a:off x="4745567" y="792693"/>
            <a:ext cx="4398433" cy="2847974"/>
          </a:xfrm>
          <a:prstGeom prst="rect">
            <a:avLst/>
          </a:prstGeom>
          <a:ln w="38100" cap="sq">
            <a:solidFill>
              <a:srgbClr val="37370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9296403" y="2574541"/>
            <a:ext cx="2760134" cy="2554545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Ağaçta</a:t>
            </a:r>
            <a:r>
              <a:rPr lang="en-US" sz="2000" b="1" dirty="0"/>
              <a:t> </a:t>
            </a:r>
            <a:r>
              <a:rPr lang="en-US" sz="2000" b="1" dirty="0" err="1"/>
              <a:t>daha</a:t>
            </a:r>
            <a:r>
              <a:rPr lang="en-US" sz="2000" b="1" dirty="0"/>
              <a:t> </a:t>
            </a:r>
            <a:r>
              <a:rPr lang="en-US" sz="2000" b="1" dirty="0" err="1"/>
              <a:t>fazla</a:t>
            </a:r>
            <a:r>
              <a:rPr lang="en-US" sz="2000" b="1" dirty="0"/>
              <a:t> </a:t>
            </a:r>
            <a:r>
              <a:rPr lang="en-US" sz="2000" b="1" dirty="0" err="1"/>
              <a:t>meyve</a:t>
            </a:r>
            <a:r>
              <a:rPr lang="en-US" sz="2000" b="1" dirty="0"/>
              <a:t> </a:t>
            </a:r>
            <a:r>
              <a:rPr lang="en-US" sz="2000" b="1" dirty="0" err="1"/>
              <a:t>salkımı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Daha</a:t>
            </a:r>
            <a:r>
              <a:rPr lang="en-US" sz="2000" b="1" dirty="0"/>
              <a:t> </a:t>
            </a:r>
            <a:r>
              <a:rPr lang="en-US" sz="2000" b="1" dirty="0" err="1"/>
              <a:t>büyük</a:t>
            </a:r>
            <a:r>
              <a:rPr lang="en-US" sz="2000" b="1" dirty="0"/>
              <a:t> </a:t>
            </a:r>
            <a:r>
              <a:rPr lang="en-US" sz="2000" b="1" dirty="0" err="1"/>
              <a:t>meyveler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Daha</a:t>
            </a:r>
            <a:r>
              <a:rPr lang="en-US" sz="2000" b="1" dirty="0"/>
              <a:t> </a:t>
            </a:r>
            <a:r>
              <a:rPr lang="en-US" sz="2000" b="1" dirty="0" err="1"/>
              <a:t>fazla</a:t>
            </a:r>
            <a:r>
              <a:rPr lang="en-US" sz="2000" b="1" dirty="0"/>
              <a:t> </a:t>
            </a:r>
            <a:r>
              <a:rPr lang="en-US" sz="2000" b="1" dirty="0" err="1"/>
              <a:t>tohum</a:t>
            </a:r>
            <a:r>
              <a:rPr lang="en-US" sz="2000" b="1" dirty="0"/>
              <a:t> </a:t>
            </a:r>
            <a:r>
              <a:rPr lang="en-US" sz="2000" b="1" dirty="0" err="1"/>
              <a:t>içeren</a:t>
            </a:r>
            <a:r>
              <a:rPr lang="en-US" sz="2000" b="1" dirty="0"/>
              <a:t> </a:t>
            </a:r>
            <a:r>
              <a:rPr lang="en-US" sz="2000" b="1" dirty="0" err="1"/>
              <a:t>meyveler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Artan</a:t>
            </a:r>
            <a:r>
              <a:rPr lang="en-US" sz="2000" b="1" dirty="0"/>
              <a:t> </a:t>
            </a:r>
            <a:r>
              <a:rPr lang="en-US" sz="2000" b="1" dirty="0" err="1"/>
              <a:t>verim</a:t>
            </a:r>
            <a:r>
              <a:rPr lang="en-US" sz="2000" b="1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133352" y="768349"/>
            <a:ext cx="2302938" cy="646331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%100 </a:t>
            </a:r>
          </a:p>
          <a:p>
            <a:pPr algn="ctr"/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 gübre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7315197" y="628338"/>
            <a:ext cx="2319870" cy="646331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%100 </a:t>
            </a:r>
          </a:p>
          <a:p>
            <a:pPr algn="ctr"/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 gübre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4741327" y="5850071"/>
            <a:ext cx="2369728" cy="646331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%100 </a:t>
            </a:r>
          </a:p>
          <a:p>
            <a:pPr algn="ctr"/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 gübre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133352" y="3852327"/>
            <a:ext cx="1879603" cy="923330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%50 </a:t>
            </a:r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, %50 </a:t>
            </a:r>
            <a:r>
              <a:rPr lang="tr-TR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biostimülant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4766733" y="2717337"/>
            <a:ext cx="1879603" cy="923330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%50 </a:t>
            </a:r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l, %50 </a:t>
            </a:r>
            <a:r>
              <a:rPr lang="tr-TR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biostimülant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7298263" y="5849997"/>
            <a:ext cx="1879603" cy="923330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%50 </a:t>
            </a:r>
            <a:r>
              <a:rPr lang="tr-TR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r>
              <a:rPr lang="en-US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, %50 </a:t>
            </a:r>
            <a:r>
              <a:rPr lang="tr-TR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biostimülant</a:t>
            </a:r>
            <a:endParaRPr lang="en-US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45119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274669"/>
            <a:ext cx="711200" cy="5583331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7732" y="711200"/>
            <a:ext cx="6028106" cy="3335866"/>
            <a:chOff x="0" y="0"/>
            <a:chExt cx="6028106" cy="3335866"/>
          </a:xfrm>
        </p:grpSpPr>
        <p:pic>
          <p:nvPicPr>
            <p:cNvPr id="350213" name="Picture 2" descr="C:\Users\user\Desktop\Rapulze\20 eylül 2013 hatay adana1\IMG_132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28106" cy="3335866"/>
            </a:xfrm>
            <a:prstGeom prst="rect">
              <a:avLst/>
            </a:prstGeom>
            <a:noFill/>
            <a:ln w="57150" cmpd="sng">
              <a:solidFill>
                <a:srgbClr val="3737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0214" name="Oval 4"/>
            <p:cNvSpPr>
              <a:spLocks noChangeArrowheads="1"/>
            </p:cNvSpPr>
            <p:nvPr/>
          </p:nvSpPr>
          <p:spPr bwMode="auto">
            <a:xfrm>
              <a:off x="677334" y="1758950"/>
              <a:ext cx="1168399" cy="1018117"/>
            </a:xfrm>
            <a:prstGeom prst="ellipse">
              <a:avLst/>
            </a:prstGeom>
            <a:noFill/>
            <a:ln w="57150" cmpd="sng" algn="ctr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84033" tIns="42017" rIns="84033" bIns="42017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700">
                <a:latin typeface="Arial" pitchFamily="34" charset="0"/>
              </a:endParaRPr>
            </a:p>
          </p:txBody>
        </p:sp>
        <p:sp>
          <p:nvSpPr>
            <p:cNvPr id="350215" name="Oval 5"/>
            <p:cNvSpPr>
              <a:spLocks noChangeArrowheads="1"/>
            </p:cNvSpPr>
            <p:nvPr/>
          </p:nvSpPr>
          <p:spPr bwMode="auto">
            <a:xfrm>
              <a:off x="2082800" y="1802343"/>
              <a:ext cx="728133" cy="890057"/>
            </a:xfrm>
            <a:prstGeom prst="ellipse">
              <a:avLst/>
            </a:prstGeom>
            <a:noFill/>
            <a:ln w="57150" cmpd="sng" algn="ctr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84033" tIns="42017" rIns="84033" bIns="42017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700">
                <a:latin typeface="Arial" pitchFamily="34" charset="0"/>
              </a:endParaRPr>
            </a:p>
          </p:txBody>
        </p:sp>
      </p:grpSp>
      <p:pic>
        <p:nvPicPr>
          <p:cNvPr id="16" name="Picture 2" descr="C:\Users\user\Desktop\Rapulze\20 eylül 2013 hatay adana1\IMG_1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44" y="689882"/>
            <a:ext cx="7553656" cy="5195761"/>
          </a:xfrm>
          <a:prstGeom prst="rect">
            <a:avLst/>
          </a:prstGeom>
          <a:noFill/>
          <a:ln w="38100" cmpd="sng">
            <a:solidFill>
              <a:srgbClr val="3737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Rapulze\20 eylül 2013 hatay adana1\IMG_13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23" y="3179238"/>
            <a:ext cx="4953001" cy="3698515"/>
          </a:xfrm>
          <a:prstGeom prst="ellipse">
            <a:avLst/>
          </a:prstGeom>
          <a:noFill/>
          <a:ln w="38100" cmpd="sng">
            <a:solidFill>
              <a:srgbClr val="37370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6434667" y="5531700"/>
            <a:ext cx="394546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b="1" dirty="0">
                <a:latin typeface="Calibri" panose="020F0502020204030204" pitchFamily="34" charset="0"/>
              </a:rPr>
              <a:t>Daha iyi kök gelişimi ve daha yüksek verim</a:t>
            </a:r>
            <a:endParaRPr lang="en-US" sz="2000" b="1" dirty="0"/>
          </a:p>
        </p:txBody>
      </p:sp>
      <p:sp>
        <p:nvSpPr>
          <p:cNvPr id="18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16932" y="135468"/>
            <a:ext cx="11954937" cy="374461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Calibri" panose="020F0502020204030204" pitchFamily="34" charset="0"/>
              </a:rPr>
              <a:t>Soy</a:t>
            </a:r>
            <a:r>
              <a:rPr lang="tr-TR" sz="2000" b="1" dirty="0">
                <a:latin typeface="Calibri" panose="020F0502020204030204" pitchFamily="34" charset="0"/>
              </a:rPr>
              <a:t>a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Adana,   TURKEY </a:t>
            </a:r>
          </a:p>
        </p:txBody>
      </p:sp>
    </p:spTree>
    <p:extLst>
      <p:ext uri="{BB962C8B-B14F-4D97-AF65-F5344CB8AC3E}">
        <p14:creationId xmlns:p14="http://schemas.microsoft.com/office/powerpoint/2010/main" val="175084933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463866" y="0"/>
            <a:ext cx="72813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731933" y="431797"/>
            <a:ext cx="728133" cy="12192004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1742873"/>
            <a:ext cx="6060174" cy="4776440"/>
          </a:xfrm>
          <a:ln w="38100" cmpd="sng">
            <a:solidFill>
              <a:schemeClr val="accent4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/>
          <p:nvPr/>
        </p:nvSpPr>
        <p:spPr>
          <a:xfrm>
            <a:off x="186265" y="2009756"/>
            <a:ext cx="2556934" cy="707886"/>
          </a:xfrm>
          <a:prstGeom prst="rect">
            <a:avLst/>
          </a:prstGeom>
          <a:solidFill>
            <a:srgbClr val="F5F5D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Buğday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tr-TR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tr-TR" sz="2000" b="1" dirty="0">
                <a:latin typeface="Calibri" panose="020F0502020204030204" pitchFamily="34" charset="0"/>
              </a:rPr>
              <a:t>İngiltere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10" name="Picture 6" descr="Tavor harvest_2206-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67" y="158221"/>
            <a:ext cx="6108712" cy="3431645"/>
          </a:xfrm>
          <a:prstGeom prst="rect">
            <a:avLst/>
          </a:prstGeom>
          <a:solidFill>
            <a:srgbClr val="7F7F7F"/>
          </a:solidFill>
          <a:ln w="38100" cmpd="sng">
            <a:solidFill>
              <a:schemeClr val="accent4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/>
          <p:nvPr/>
        </p:nvSpPr>
        <p:spPr>
          <a:xfrm>
            <a:off x="5926665" y="401089"/>
            <a:ext cx="3539068" cy="400110"/>
          </a:xfrm>
          <a:prstGeom prst="rect">
            <a:avLst/>
          </a:prstGeom>
          <a:solidFill>
            <a:srgbClr val="F5F5D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Buğday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Australia</a:t>
            </a:r>
          </a:p>
        </p:txBody>
      </p:sp>
      <p:pic>
        <p:nvPicPr>
          <p:cNvPr id="12" name="3 İçerik Yer Tutucusu" descr="G:\İngiltere, Essex, 2010\piknikk 138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17" y="3234267"/>
            <a:ext cx="5519651" cy="3395514"/>
          </a:xfrm>
          <a:prstGeom prst="rect">
            <a:avLst/>
          </a:prstGeom>
          <a:ln w="38100" cmpd="sng">
            <a:solidFill>
              <a:schemeClr val="accent4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/>
          <p:nvPr/>
        </p:nvSpPr>
        <p:spPr>
          <a:xfrm>
            <a:off x="6942665" y="3466022"/>
            <a:ext cx="3539068" cy="400110"/>
          </a:xfrm>
          <a:prstGeom prst="rect">
            <a:avLst/>
          </a:prstGeom>
          <a:solidFill>
            <a:srgbClr val="F5F5D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Buğday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Turkey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266" y="491066"/>
            <a:ext cx="4555067" cy="523220"/>
          </a:xfrm>
          <a:prstGeom prst="rect">
            <a:avLst/>
          </a:prstGeom>
          <a:solidFill>
            <a:srgbClr val="FFF4AC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altLang="tr-TR" sz="2800" b="1" dirty="0">
                <a:solidFill>
                  <a:srgbClr val="303030"/>
                </a:solidFill>
                <a:latin typeface="Times New Roman" pitchFamily="18" charset="0"/>
                <a:ea typeface="MS PGothic" pitchFamily="34" charset="-128"/>
              </a:rPr>
              <a:t>RHIBAC FP6-FOOD </a:t>
            </a:r>
            <a:r>
              <a:rPr lang="tr-TR" altLang="tr-TR" sz="2800" b="1" dirty="0" err="1">
                <a:solidFill>
                  <a:srgbClr val="303030"/>
                </a:solidFill>
                <a:latin typeface="Times New Roman" pitchFamily="18" charset="0"/>
                <a:ea typeface="MS PGothic" pitchFamily="34" charset="-128"/>
              </a:rPr>
              <a:t>Trials</a:t>
            </a:r>
            <a:r>
              <a:rPr lang="tr-TR" altLang="tr-TR" sz="2800" b="1" dirty="0">
                <a:solidFill>
                  <a:srgbClr val="303030"/>
                </a:solidFill>
                <a:latin typeface="Times New Roman" pitchFamily="18" charset="0"/>
                <a:ea typeface="MS PGothic" pitchFamily="34" charset="-128"/>
              </a:rPr>
              <a:t>  </a:t>
            </a:r>
            <a:endParaRPr lang="en-US" sz="2800" b="1" dirty="0">
              <a:solidFill>
                <a:srgbClr val="30303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266" y="1219200"/>
            <a:ext cx="430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7424"/>
                </a:solidFill>
                <a:hlinkClick r:id="rId5"/>
              </a:rPr>
              <a:t>https://cordis.europa.eu/project/id/36297</a:t>
            </a:r>
            <a:r>
              <a:rPr lang="en-US" dirty="0">
                <a:solidFill>
                  <a:srgbClr val="23742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1072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9134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62204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Hayatta kalmak için hem ekolojiye hem de tarıma bağlıyız...</a:t>
            </a:r>
          </a:p>
          <a:p>
            <a:pPr algn="ctr"/>
            <a:r>
              <a:rPr lang="tr-TR" sz="2800" b="1" dirty="0"/>
              <a:t>Ama sürdürülebilir ekoloji ve sürdürülebilir gıda üretiminde gerçek zorluklarla karşı </a:t>
            </a:r>
            <a:r>
              <a:rPr lang="tr-TR" sz="2800" b="1" dirty="0" smtClean="0"/>
              <a:t>karşıyayız!</a:t>
            </a:r>
            <a:endParaRPr lang="tr-TR" sz="2800" b="1" dirty="0"/>
          </a:p>
          <a:p>
            <a:pPr algn="ctr"/>
            <a:endParaRPr lang="en-ID" sz="2800" b="1" dirty="0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540918" y="2059512"/>
            <a:ext cx="2952000" cy="1800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GB" sz="3200" dirty="0">
              <a:solidFill>
                <a:srgbClr val="FFFFFF"/>
              </a:solidFill>
              <a:latin typeface="Helvetica Neue" charset="0"/>
              <a:ea typeface="MS PGothic" charset="0"/>
              <a:cs typeface="Helvetica Neue" charset="0"/>
            </a:endParaRPr>
          </a:p>
          <a:p>
            <a:pPr algn="ctr"/>
            <a:r>
              <a:rPr lang="tr-TR" sz="3200" dirty="0">
                <a:solidFill>
                  <a:srgbClr val="FFFFFF"/>
                </a:solidFill>
                <a:latin typeface="Helvetica Neue" charset="0"/>
                <a:ea typeface="MS PGothic" charset="0"/>
                <a:cs typeface="Helvetica Neue" charset="0"/>
              </a:rPr>
              <a:t>İKLİM DEĞİŞİKLİĞİ</a:t>
            </a:r>
            <a:endParaRPr lang="en-GB" sz="3200" dirty="0">
              <a:solidFill>
                <a:srgbClr val="FFFFFF"/>
              </a:solidFill>
              <a:latin typeface="Helvetica Neue" charset="0"/>
              <a:ea typeface="MS PGothic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26978" y="2059512"/>
            <a:ext cx="2952000" cy="1800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sz="2800" dirty="0">
                <a:solidFill>
                  <a:srgbClr val="FFFFFF"/>
                </a:solidFill>
                <a:latin typeface="Helvetica Neue" charset="0"/>
                <a:ea typeface="MS PGothic" charset="0"/>
                <a:cs typeface="Helvetica Neue" charset="0"/>
              </a:rPr>
              <a:t>DÜNYA ÜRETKEN TOPRAKLARINI KAYBEDİYOR</a:t>
            </a:r>
            <a:endParaRPr lang="en-GB" sz="2800" dirty="0">
              <a:solidFill>
                <a:srgbClr val="FFFFFF"/>
              </a:solidFill>
              <a:latin typeface="Helvetica Neue" charset="0"/>
              <a:ea typeface="MS PGothic" charset="0"/>
              <a:cs typeface="Helvetica Neue" charset="0"/>
            </a:endParaRPr>
          </a:p>
          <a:p>
            <a:endParaRPr lang="en-GB" sz="1400" dirty="0">
              <a:solidFill>
                <a:srgbClr val="FFFFFF"/>
              </a:solidFill>
              <a:latin typeface="Helvetica Neue" charset="0"/>
              <a:ea typeface="MS PGothic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29777" y="2059512"/>
            <a:ext cx="2952000" cy="1800000"/>
          </a:xfrm>
          <a:prstGeom prst="rect">
            <a:avLst/>
          </a:prstGeom>
          <a:solidFill>
            <a:srgbClr val="237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GB" sz="3200" dirty="0">
              <a:solidFill>
                <a:srgbClr val="FFFFFF"/>
              </a:solidFill>
              <a:latin typeface="Helvetica Neue" charset="0"/>
              <a:ea typeface="MS PGothic" charset="0"/>
              <a:cs typeface="Helvetica Neue" charset="0"/>
            </a:endParaRPr>
          </a:p>
          <a:p>
            <a:pPr algn="ctr"/>
            <a:r>
              <a:rPr lang="tr-TR" sz="2400" dirty="0" smtClean="0">
                <a:solidFill>
                  <a:srgbClr val="FFFFFF"/>
                </a:solidFill>
                <a:latin typeface="Helvetica Neue" charset="0"/>
                <a:ea typeface="MS PGothic" charset="0"/>
                <a:cs typeface="Helvetica Neue" charset="0"/>
              </a:rPr>
              <a:t>BİYOÇEŞİTLİLİĞİNİ </a:t>
            </a:r>
            <a:r>
              <a:rPr lang="tr-TR" sz="2400" dirty="0">
                <a:solidFill>
                  <a:srgbClr val="FFFFFF"/>
                </a:solidFill>
                <a:latin typeface="Helvetica Neue" charset="0"/>
                <a:ea typeface="MS PGothic" charset="0"/>
                <a:cs typeface="Helvetica Neue" charset="0"/>
              </a:rPr>
              <a:t>KAYBEDİYOR</a:t>
            </a:r>
            <a:endParaRPr lang="en-GB" sz="2400" dirty="0">
              <a:solidFill>
                <a:srgbClr val="FFFFFF"/>
              </a:solidFill>
              <a:latin typeface="Helvetica Neue" charset="0"/>
              <a:ea typeface="MS PGothic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44077" y="3887024"/>
            <a:ext cx="5040000" cy="108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tr-TR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TOPRAK</a:t>
            </a:r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DECARBONIZATION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584077" y="3887027"/>
            <a:ext cx="3897699" cy="10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tr-TR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ÇÖLLEŞME</a:t>
            </a:r>
            <a:endParaRPr lang="en-GB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98800" y="4993250"/>
            <a:ext cx="6112933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tr-TR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ÇEVRESEL KİRLİLİK</a:t>
            </a:r>
            <a:endParaRPr lang="en-GB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80799" y="1151468"/>
            <a:ext cx="728133" cy="5740398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728133" cy="5740398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6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463866" y="0"/>
            <a:ext cx="72813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object 2"/>
          <p:cNvGrpSpPr/>
          <p:nvPr/>
        </p:nvGrpSpPr>
        <p:grpSpPr>
          <a:xfrm>
            <a:off x="848213" y="1145013"/>
            <a:ext cx="9330055" cy="4151629"/>
            <a:chOff x="697991" y="2426716"/>
            <a:chExt cx="9330055" cy="4151629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991" y="2426716"/>
              <a:ext cx="9329928" cy="3867912"/>
            </a:xfrm>
            <a:prstGeom prst="rect">
              <a:avLst/>
            </a:prstGeom>
          </p:spPr>
        </p:pic>
        <p:sp>
          <p:nvSpPr>
            <p:cNvPr id="6" name="object 4"/>
            <p:cNvSpPr/>
            <p:nvPr/>
          </p:nvSpPr>
          <p:spPr>
            <a:xfrm>
              <a:off x="848213" y="2525708"/>
              <a:ext cx="9027795" cy="3672840"/>
            </a:xfrm>
            <a:custGeom>
              <a:avLst/>
              <a:gdLst/>
              <a:ahLst/>
              <a:cxnLst/>
              <a:rect l="l" t="t" r="r" b="b"/>
              <a:pathLst>
                <a:path w="9027795" h="3672840">
                  <a:moveTo>
                    <a:pt x="8866281" y="0"/>
                  </a:moveTo>
                  <a:lnTo>
                    <a:pt x="161340" y="0"/>
                  </a:lnTo>
                  <a:lnTo>
                    <a:pt x="118449" y="5761"/>
                  </a:lnTo>
                  <a:lnTo>
                    <a:pt x="79908" y="22021"/>
                  </a:lnTo>
                  <a:lnTo>
                    <a:pt x="47255" y="47242"/>
                  </a:lnTo>
                  <a:lnTo>
                    <a:pt x="22027" y="79886"/>
                  </a:lnTo>
                  <a:lnTo>
                    <a:pt x="5763" y="118417"/>
                  </a:lnTo>
                  <a:lnTo>
                    <a:pt x="0" y="161296"/>
                  </a:lnTo>
                  <a:lnTo>
                    <a:pt x="0" y="3511282"/>
                  </a:lnTo>
                  <a:lnTo>
                    <a:pt x="5763" y="3554161"/>
                  </a:lnTo>
                  <a:lnTo>
                    <a:pt x="22027" y="3592691"/>
                  </a:lnTo>
                  <a:lnTo>
                    <a:pt x="47255" y="3625335"/>
                  </a:lnTo>
                  <a:lnTo>
                    <a:pt x="79908" y="3650556"/>
                  </a:lnTo>
                  <a:lnTo>
                    <a:pt x="118449" y="3666816"/>
                  </a:lnTo>
                  <a:lnTo>
                    <a:pt x="161340" y="3672578"/>
                  </a:lnTo>
                  <a:lnTo>
                    <a:pt x="8866281" y="3672578"/>
                  </a:lnTo>
                  <a:lnTo>
                    <a:pt x="8909172" y="3666816"/>
                  </a:lnTo>
                  <a:lnTo>
                    <a:pt x="8947713" y="3650556"/>
                  </a:lnTo>
                  <a:lnTo>
                    <a:pt x="8980366" y="3625335"/>
                  </a:lnTo>
                  <a:lnTo>
                    <a:pt x="9005594" y="3592691"/>
                  </a:lnTo>
                  <a:lnTo>
                    <a:pt x="9021859" y="3554161"/>
                  </a:lnTo>
                  <a:lnTo>
                    <a:pt x="9027622" y="3511282"/>
                  </a:lnTo>
                  <a:lnTo>
                    <a:pt x="9027622" y="161296"/>
                  </a:lnTo>
                  <a:lnTo>
                    <a:pt x="9021859" y="118417"/>
                  </a:lnTo>
                  <a:lnTo>
                    <a:pt x="9005594" y="79886"/>
                  </a:lnTo>
                  <a:lnTo>
                    <a:pt x="8980366" y="47242"/>
                  </a:lnTo>
                  <a:lnTo>
                    <a:pt x="8947713" y="22021"/>
                  </a:lnTo>
                  <a:lnTo>
                    <a:pt x="8909172" y="5761"/>
                  </a:lnTo>
                  <a:lnTo>
                    <a:pt x="88662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/>
            <p:nvPr/>
          </p:nvSpPr>
          <p:spPr>
            <a:xfrm>
              <a:off x="848213" y="2525708"/>
              <a:ext cx="9027795" cy="3672840"/>
            </a:xfrm>
            <a:custGeom>
              <a:avLst/>
              <a:gdLst/>
              <a:ahLst/>
              <a:cxnLst/>
              <a:rect l="l" t="t" r="r" b="b"/>
              <a:pathLst>
                <a:path w="9027795" h="3672840">
                  <a:moveTo>
                    <a:pt x="0" y="161296"/>
                  </a:moveTo>
                  <a:lnTo>
                    <a:pt x="5763" y="118417"/>
                  </a:lnTo>
                  <a:lnTo>
                    <a:pt x="22027" y="79887"/>
                  </a:lnTo>
                  <a:lnTo>
                    <a:pt x="47255" y="47242"/>
                  </a:lnTo>
                  <a:lnTo>
                    <a:pt x="79908" y="22021"/>
                  </a:lnTo>
                  <a:lnTo>
                    <a:pt x="118449" y="5761"/>
                  </a:lnTo>
                  <a:lnTo>
                    <a:pt x="161340" y="0"/>
                  </a:lnTo>
                  <a:lnTo>
                    <a:pt x="8866281" y="0"/>
                  </a:lnTo>
                  <a:lnTo>
                    <a:pt x="8909172" y="5761"/>
                  </a:lnTo>
                  <a:lnTo>
                    <a:pt x="8947713" y="22021"/>
                  </a:lnTo>
                  <a:lnTo>
                    <a:pt x="8980366" y="47242"/>
                  </a:lnTo>
                  <a:lnTo>
                    <a:pt x="9005594" y="79887"/>
                  </a:lnTo>
                  <a:lnTo>
                    <a:pt x="9021858" y="118417"/>
                  </a:lnTo>
                  <a:lnTo>
                    <a:pt x="9027621" y="161296"/>
                  </a:lnTo>
                  <a:lnTo>
                    <a:pt x="9027621" y="3511282"/>
                  </a:lnTo>
                  <a:lnTo>
                    <a:pt x="9021858" y="3554161"/>
                  </a:lnTo>
                  <a:lnTo>
                    <a:pt x="9005594" y="3592691"/>
                  </a:lnTo>
                  <a:lnTo>
                    <a:pt x="8980366" y="3625336"/>
                  </a:lnTo>
                  <a:lnTo>
                    <a:pt x="8947713" y="3650557"/>
                  </a:lnTo>
                  <a:lnTo>
                    <a:pt x="8909172" y="3666817"/>
                  </a:lnTo>
                  <a:lnTo>
                    <a:pt x="8866281" y="3672578"/>
                  </a:lnTo>
                  <a:lnTo>
                    <a:pt x="161340" y="3672578"/>
                  </a:lnTo>
                  <a:lnTo>
                    <a:pt x="118449" y="3666817"/>
                  </a:lnTo>
                  <a:lnTo>
                    <a:pt x="79908" y="3650557"/>
                  </a:lnTo>
                  <a:lnTo>
                    <a:pt x="47255" y="3625336"/>
                  </a:lnTo>
                  <a:lnTo>
                    <a:pt x="22027" y="3592691"/>
                  </a:lnTo>
                  <a:lnTo>
                    <a:pt x="5763" y="3554161"/>
                  </a:lnTo>
                  <a:lnTo>
                    <a:pt x="0" y="3511282"/>
                  </a:lnTo>
                  <a:lnTo>
                    <a:pt x="0" y="161296"/>
                  </a:lnTo>
                  <a:close/>
                </a:path>
              </a:pathLst>
            </a:custGeom>
            <a:ln w="10818">
              <a:solidFill>
                <a:srgbClr val="029B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8117" y="2706524"/>
              <a:ext cx="6674675" cy="3309786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H="1" flipV="1">
            <a:off x="2286000" y="4521200"/>
            <a:ext cx="16933" cy="1354667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16729" y="5875867"/>
            <a:ext cx="129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</a:t>
            </a:r>
          </a:p>
          <a:p>
            <a:r>
              <a:rPr lang="tr-TR" dirty="0"/>
              <a:t>kimyasal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55979" y="4690534"/>
            <a:ext cx="16932" cy="118533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5109" y="5858937"/>
            <a:ext cx="2094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 </a:t>
            </a:r>
            <a:r>
              <a:rPr lang="tr-TR" dirty="0"/>
              <a:t>yeni nesil </a:t>
            </a:r>
            <a:r>
              <a:rPr lang="tr-TR" dirty="0" err="1"/>
              <a:t>bio</a:t>
            </a:r>
            <a:r>
              <a:rPr lang="tr-TR" dirty="0"/>
              <a:t> </a:t>
            </a:r>
            <a:r>
              <a:rPr lang="tr-TR" dirty="0" err="1"/>
              <a:t>stimülant</a:t>
            </a:r>
            <a:r>
              <a:rPr lang="tr-TR" dirty="0"/>
              <a:t> </a:t>
            </a:r>
            <a:endParaRPr lang="en-US" dirty="0"/>
          </a:p>
          <a:p>
            <a:r>
              <a:rPr lang="en-US" dirty="0"/>
              <a:t>50% </a:t>
            </a:r>
            <a:r>
              <a:rPr lang="tr-TR" dirty="0"/>
              <a:t>kimyasal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AFC0302-645F-B347-A693-85CA1EC1F1A4}"/>
              </a:ext>
            </a:extLst>
          </p:cNvPr>
          <p:cNvSpPr txBox="1"/>
          <p:nvPr/>
        </p:nvSpPr>
        <p:spPr>
          <a:xfrm>
            <a:off x="3753836" y="4974122"/>
            <a:ext cx="7710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 Geri </a:t>
            </a:r>
            <a:r>
              <a:rPr lang="en-US" sz="1400" b="1" dirty="0" err="1">
                <a:latin typeface="Calibri" panose="020F0502020204030204" pitchFamily="34" charset="0"/>
              </a:rPr>
              <a:t>kalanı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farklı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biyostimülanlar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ve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inorganik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aktivatörler</a:t>
            </a:r>
            <a:r>
              <a:rPr lang="en-US" sz="1400" b="1" dirty="0">
                <a:latin typeface="Calibri" panose="020F0502020204030204" pitchFamily="34" charset="0"/>
              </a:rPr>
              <a:t> (%50) </a:t>
            </a:r>
            <a:r>
              <a:rPr lang="en-US" sz="1400" b="1" dirty="0" err="1">
                <a:latin typeface="Calibri" panose="020F0502020204030204" pitchFamily="34" charset="0"/>
              </a:rPr>
              <a:t>içeren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ticari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ürünlerdir</a:t>
            </a:r>
            <a:r>
              <a:rPr lang="en-US" sz="14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8839200" y="2646425"/>
            <a:ext cx="262466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err="1">
                <a:latin typeface="Calibri" panose="020F0502020204030204" pitchFamily="34" charset="0"/>
              </a:rPr>
              <a:t>En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yüksek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kök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tr-TR" sz="2000" b="1" dirty="0" err="1">
                <a:latin typeface="Calibri" panose="020F0502020204030204" pitchFamily="34" charset="0"/>
              </a:rPr>
              <a:t>geişimi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bizim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formülasyonumuzla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elde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edilmiştir</a:t>
            </a:r>
            <a:r>
              <a:rPr lang="en-US" sz="2000" b="1" dirty="0">
                <a:latin typeface="Calibri" panose="020F0502020204030204" pitchFamily="34" charset="0"/>
              </a:rPr>
              <a:t>.</a:t>
            </a:r>
            <a:endParaRPr lang="en-US" sz="2000" b="1" dirty="0"/>
          </a:p>
        </p:txBody>
      </p:sp>
      <p:sp>
        <p:nvSpPr>
          <p:cNvPr id="19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118530" y="203200"/>
            <a:ext cx="11264365" cy="374461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atin typeface="Calibri" panose="020F0502020204030204" pitchFamily="34" charset="0"/>
              </a:rPr>
              <a:t>Antep Fıstığı</a:t>
            </a:r>
            <a:r>
              <a:rPr lang="en-US" sz="2000" b="1" dirty="0">
                <a:latin typeface="Calibri" panose="020F0502020204030204" pitchFamily="34" charset="0"/>
              </a:rPr>
              <a:t>,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Gaziantep, TURKEY </a:t>
            </a:r>
          </a:p>
        </p:txBody>
      </p:sp>
    </p:spTree>
    <p:extLst>
      <p:ext uri="{BB962C8B-B14F-4D97-AF65-F5344CB8AC3E}">
        <p14:creationId xmlns:p14="http://schemas.microsoft.com/office/powerpoint/2010/main" val="385256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16200000">
            <a:off x="8466669" y="3132668"/>
            <a:ext cx="711200" cy="6739464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5E6F1B0-2A63-4443-86F2-4EF0DB0A9CB2}"/>
              </a:ext>
            </a:extLst>
          </p:cNvPr>
          <p:cNvGrpSpPr/>
          <p:nvPr/>
        </p:nvGrpSpPr>
        <p:grpSpPr>
          <a:xfrm>
            <a:off x="6163734" y="609600"/>
            <a:ext cx="5940000" cy="3960000"/>
            <a:chOff x="4888090" y="1466919"/>
            <a:chExt cx="4310544" cy="2566536"/>
          </a:xfrm>
        </p:grpSpPr>
        <p:pic>
          <p:nvPicPr>
            <p:cNvPr id="40" name="Content Placeholder 3">
              <a:extLst>
                <a:ext uri="{FF2B5EF4-FFF2-40B4-BE49-F238E27FC236}">
                  <a16:creationId xmlns="" xmlns:a16="http://schemas.microsoft.com/office/drawing/2014/main" id="{E7728C13-FAA5-0D40-8A3A-D811F0898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88090" y="1466919"/>
              <a:ext cx="4310544" cy="2566536"/>
            </a:xfrm>
            <a:prstGeom prst="rect">
              <a:avLst/>
            </a:prstGeom>
            <a:ln w="38100" cmpd="sng">
              <a:solidFill>
                <a:srgbClr val="969626"/>
              </a:solidFill>
            </a:ln>
          </p:spPr>
        </p:pic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BEE57C96-FCAD-E54E-A3C9-67AFE685D312}"/>
                </a:ext>
              </a:extLst>
            </p:cNvPr>
            <p:cNvCxnSpPr>
              <a:cxnSpLocks/>
            </p:cNvCxnSpPr>
            <p:nvPr/>
          </p:nvCxnSpPr>
          <p:spPr>
            <a:xfrm>
              <a:off x="6903638" y="1680072"/>
              <a:ext cx="624246" cy="2344720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E69F8F-B2AC-7F46-9022-4E5D84476321}"/>
              </a:ext>
            </a:extLst>
          </p:cNvPr>
          <p:cNvSpPr txBox="1"/>
          <p:nvPr/>
        </p:nvSpPr>
        <p:spPr>
          <a:xfrm>
            <a:off x="5586761" y="1471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13157" y="4677581"/>
            <a:ext cx="6082843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err="1">
                <a:latin typeface="Calibri" panose="020F0502020204030204" pitchFamily="34" charset="0"/>
              </a:rPr>
              <a:t>Kök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sistemi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daha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hızlı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gelişti</a:t>
            </a:r>
            <a:endParaRPr lang="en-US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Calibri" panose="020F0502020204030204" pitchFamily="34" charset="0"/>
              </a:rPr>
              <a:t>Erken </a:t>
            </a:r>
            <a:r>
              <a:rPr lang="en-US" sz="1400" b="1" dirty="0" err="1">
                <a:latin typeface="Calibri" panose="020F0502020204030204" pitchFamily="34" charset="0"/>
              </a:rPr>
              <a:t>tohum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acil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durumu</a:t>
            </a:r>
            <a:endParaRPr lang="en-US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err="1">
                <a:latin typeface="Calibri" panose="020F0502020204030204" pitchFamily="34" charset="0"/>
              </a:rPr>
              <a:t>Güçlü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ve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kompakt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mahsul</a:t>
            </a:r>
            <a:endParaRPr lang="en-US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err="1">
                <a:latin typeface="Calibri" panose="020F0502020204030204" pitchFamily="34" charset="0"/>
              </a:rPr>
              <a:t>Daha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geniş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yapraklar</a:t>
            </a:r>
            <a:endParaRPr lang="en-US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err="1">
                <a:latin typeface="Calibri" panose="020F0502020204030204" pitchFamily="34" charset="0"/>
              </a:rPr>
              <a:t>Artan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mahsul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</a:rPr>
              <a:t>verimi</a:t>
            </a:r>
            <a:endParaRPr lang="en-US" sz="14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0B43791-9783-754E-81A1-448B56F87F36}"/>
              </a:ext>
            </a:extLst>
          </p:cNvPr>
          <p:cNvGrpSpPr/>
          <p:nvPr/>
        </p:nvGrpSpPr>
        <p:grpSpPr>
          <a:xfrm>
            <a:off x="13157" y="609600"/>
            <a:ext cx="5940000" cy="3960000"/>
            <a:chOff x="264641" y="2109369"/>
            <a:chExt cx="3491304" cy="2353383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4214CAC-8278-1C49-BCBC-7CCF8F97DCE2}"/>
                </a:ext>
              </a:extLst>
            </p:cNvPr>
            <p:cNvGrpSpPr/>
            <p:nvPr/>
          </p:nvGrpSpPr>
          <p:grpSpPr>
            <a:xfrm>
              <a:off x="264641" y="2109369"/>
              <a:ext cx="3491304" cy="2353383"/>
              <a:chOff x="1174044" y="1227534"/>
              <a:chExt cx="9080298" cy="6729412"/>
            </a:xfrm>
          </p:grpSpPr>
          <p:pic>
            <p:nvPicPr>
              <p:cNvPr id="35" name="Picture 2" descr="C:\Users\user\Desktop\MUŞ ilkbahar\IMG_9419.JPG">
                <a:extLst>
                  <a:ext uri="{FF2B5EF4-FFF2-40B4-BE49-F238E27FC236}">
                    <a16:creationId xmlns="" xmlns:a16="http://schemas.microsoft.com/office/drawing/2014/main" id="{BAC8871C-398A-864B-B76A-A55E7BD6C3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292" y="1227534"/>
                <a:ext cx="9036050" cy="6729412"/>
              </a:xfrm>
              <a:prstGeom prst="rect">
                <a:avLst/>
              </a:prstGeom>
              <a:noFill/>
              <a:ln w="38100" cmpd="sng">
                <a:solidFill>
                  <a:srgbClr val="96962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="" xmlns:a16="http://schemas.microsoft.com/office/drawing/2014/main" id="{012E04C8-151B-084E-B533-C8E223F351B1}"/>
                  </a:ext>
                </a:extLst>
              </p:cNvPr>
              <p:cNvCxnSpPr/>
              <p:nvPr/>
            </p:nvCxnSpPr>
            <p:spPr>
              <a:xfrm flipH="1">
                <a:off x="1174044" y="2782641"/>
                <a:ext cx="5027703" cy="2937876"/>
              </a:xfrm>
              <a:prstGeom prst="straightConnector1">
                <a:avLst/>
              </a:prstGeom>
              <a:ln w="38100" cmpd="sng">
                <a:solidFill>
                  <a:srgbClr val="800000"/>
                </a:solidFill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0C8C4C1F-EC7A-334F-BDDD-FD0D7AC67D57}"/>
                </a:ext>
              </a:extLst>
            </p:cNvPr>
            <p:cNvSpPr txBox="1"/>
            <p:nvPr/>
          </p:nvSpPr>
          <p:spPr>
            <a:xfrm>
              <a:off x="592015" y="2361053"/>
              <a:ext cx="672772" cy="347526"/>
            </a:xfrm>
            <a:prstGeom prst="rect">
              <a:avLst/>
            </a:prstGeom>
            <a:solidFill>
              <a:srgbClr val="7F7F7F">
                <a:alpha val="50000"/>
              </a:srgbClr>
            </a:solidFill>
            <a:ln w="9525" cmpd="sng">
              <a:solidFill>
                <a:srgbClr val="ADBBB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100%</a:t>
              </a:r>
            </a:p>
            <a:p>
              <a:pPr algn="ctr"/>
              <a:r>
                <a:rPr lang="tr-TR" sz="1600" b="1" dirty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kimyasal</a:t>
              </a:r>
              <a:endPara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2811017" y="2062693"/>
            <a:ext cx="2166789" cy="584775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biostimulant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6218148" y="1304086"/>
            <a:ext cx="1236133" cy="584776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100%</a:t>
            </a:r>
          </a:p>
          <a:p>
            <a:pPr algn="ctr"/>
            <a:r>
              <a:rPr lang="tr-TR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/>
          <p:nvPr/>
        </p:nvSpPr>
        <p:spPr>
          <a:xfrm>
            <a:off x="33866" y="79355"/>
            <a:ext cx="5080001" cy="400110"/>
          </a:xfrm>
          <a:prstGeom prst="rect">
            <a:avLst/>
          </a:prstGeom>
          <a:solidFill>
            <a:srgbClr val="F5F5D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Buğday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en-US" sz="2000" b="1" dirty="0" err="1">
                <a:latin typeface="Calibri" panose="020F0502020204030204" pitchFamily="34" charset="0"/>
              </a:rPr>
              <a:t>Muş</a:t>
            </a:r>
            <a:r>
              <a:rPr lang="en-US" sz="2000" b="1" dirty="0">
                <a:latin typeface="Calibri" panose="020F0502020204030204" pitchFamily="34" charset="0"/>
              </a:rPr>
              <a:t>,  TURKEY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4543" y="4080934"/>
            <a:ext cx="2166790" cy="369332"/>
          </a:xfrm>
          <a:prstGeom prst="rect">
            <a:avLst/>
          </a:prstGeom>
          <a:solidFill>
            <a:srgbClr val="A6A6A6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Çimlenme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343408" y="4114750"/>
            <a:ext cx="1673751" cy="369332"/>
          </a:xfrm>
          <a:prstGeom prst="rect">
            <a:avLst/>
          </a:prstGeom>
          <a:solidFill>
            <a:srgbClr val="A6A6A6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Kardeşlenme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4432775" y="704560"/>
            <a:ext cx="346191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r>
              <a:rPr lang="tr-TR" sz="2000" b="1" dirty="0" err="1"/>
              <a:t>Degarde</a:t>
            </a:r>
            <a:r>
              <a:rPr lang="tr-TR" sz="2000" b="1" dirty="0"/>
              <a:t> olmuş toprak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90269" y="5553209"/>
            <a:ext cx="53848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 </a:t>
            </a:r>
            <a:r>
              <a:rPr lang="en-US" sz="1600" dirty="0"/>
              <a:t>Formulated with </a:t>
            </a:r>
            <a:r>
              <a:rPr lang="en-US" sz="1600" dirty="0" err="1"/>
              <a:t>humic</a:t>
            </a:r>
            <a:r>
              <a:rPr lang="en-US" sz="1600" dirty="0"/>
              <a:t> substances, microorganisms </a:t>
            </a:r>
            <a:r>
              <a:rPr lang="tr-TR" sz="1600" dirty="0" err="1"/>
              <a:t>enzyme</a:t>
            </a:r>
            <a:r>
              <a:rPr lang="tr-TR" sz="1600" dirty="0"/>
              <a:t> </a:t>
            </a:r>
            <a:r>
              <a:rPr lang="en-US" sz="1600" dirty="0"/>
              <a:t>and amino acids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9E5A68-6820-9939-75C1-E9BD9F5DDCB6}"/>
              </a:ext>
            </a:extLst>
          </p:cNvPr>
          <p:cNvSpPr txBox="1"/>
          <p:nvPr/>
        </p:nvSpPr>
        <p:spPr>
          <a:xfrm>
            <a:off x="9850370" y="744482"/>
            <a:ext cx="2166789" cy="584775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biostimulant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99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463866" y="0"/>
            <a:ext cx="72813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 descr="C:\Users\user\Desktop\resim\IMG_7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118530" y="203200"/>
            <a:ext cx="11954937" cy="374461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atin typeface="Calibri" panose="020F0502020204030204" pitchFamily="34" charset="0"/>
              </a:rPr>
              <a:t>Kirazda meyve tutumu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Ankara, , TURKEY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7484534" y="880533"/>
            <a:ext cx="453813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b="1" dirty="0"/>
              <a:t>Doz zararına karşı koruma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1535762" y="4098945"/>
            <a:ext cx="1309047" cy="707886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100%</a:t>
            </a:r>
          </a:p>
          <a:p>
            <a:pPr algn="ctr"/>
            <a:r>
              <a:rPr lang="tr-TR" sz="20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20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55333" y="3826933"/>
            <a:ext cx="270934" cy="287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540933" y="3928533"/>
            <a:ext cx="389467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1654" y="2421423"/>
            <a:ext cx="2161952" cy="923330"/>
          </a:xfrm>
          <a:prstGeom prst="rect">
            <a:avLst/>
          </a:prstGeom>
          <a:solidFill>
            <a:srgbClr val="A6A6A6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Kimyasal gübre uygulana yerde çiçek yok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B03E67-4594-DCBE-3FB4-637BC87A585F}"/>
              </a:ext>
            </a:extLst>
          </p:cNvPr>
          <p:cNvSpPr txBox="1"/>
          <p:nvPr/>
        </p:nvSpPr>
        <p:spPr>
          <a:xfrm>
            <a:off x="5505585" y="5200104"/>
            <a:ext cx="2166789" cy="584775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biostimulant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17CABAE3-5A7B-2653-BE1E-BF4D8C5948A8}"/>
              </a:ext>
            </a:extLst>
          </p:cNvPr>
          <p:cNvCxnSpPr>
            <a:cxnSpLocks/>
          </p:cNvCxnSpPr>
          <p:nvPr/>
        </p:nvCxnSpPr>
        <p:spPr>
          <a:xfrm flipH="1" flipV="1">
            <a:off x="5575069" y="3707476"/>
            <a:ext cx="596053" cy="1374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994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B941C2D-61B0-1846-B3B7-FED54475E99E}"/>
              </a:ext>
            </a:extLst>
          </p:cNvPr>
          <p:cNvSpPr txBox="1"/>
          <p:nvPr/>
        </p:nvSpPr>
        <p:spPr>
          <a:xfrm>
            <a:off x="10773508" y="35520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4FCEC11-FDA7-4F4B-A324-8C68CF6DC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16673" y="-935240"/>
            <a:ext cx="5016827" cy="8915582"/>
          </a:xfrm>
          <a:prstGeom prst="rect">
            <a:avLst/>
          </a:prstGeom>
          <a:ln w="38100" cmpd="sng">
            <a:solidFill>
              <a:srgbClr val="454545"/>
            </a:solidFill>
          </a:ln>
        </p:spPr>
      </p:pic>
      <p:graphicFrame>
        <p:nvGraphicFramePr>
          <p:cNvPr id="11" name="Table 12">
            <a:extLst>
              <a:ext uri="{FF2B5EF4-FFF2-40B4-BE49-F238E27FC236}">
                <a16:creationId xmlns="" xmlns:a16="http://schemas.microsoft.com/office/drawing/2014/main" id="{B60713EE-8CBE-434A-82E8-47CC88B94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263906"/>
              </p:ext>
            </p:extLst>
          </p:nvPr>
        </p:nvGraphicFramePr>
        <p:xfrm>
          <a:off x="9118343" y="1048003"/>
          <a:ext cx="3006538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286">
                  <a:extLst>
                    <a:ext uri="{9D8B030D-6E8A-4147-A177-3AD203B41FA5}">
                      <a16:colId xmlns="" xmlns:a16="http://schemas.microsoft.com/office/drawing/2014/main" val="232368983"/>
                    </a:ext>
                  </a:extLst>
                </a:gridCol>
                <a:gridCol w="2178252">
                  <a:extLst>
                    <a:ext uri="{9D8B030D-6E8A-4147-A177-3AD203B41FA5}">
                      <a16:colId xmlns="" xmlns:a16="http://schemas.microsoft.com/office/drawing/2014/main" val="413474858"/>
                    </a:ext>
                  </a:extLst>
                </a:gridCol>
              </a:tblGrid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Trial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Application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9182030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ontrol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3600074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Kimyasal:</a:t>
                      </a:r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 NPK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2264474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NPK+PGPR*</a:t>
                      </a:r>
                      <a:endParaRPr lang="x-none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28663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err="1">
                          <a:solidFill>
                            <a:sysClr val="windowText" lastClr="000000"/>
                          </a:solidFill>
                        </a:rPr>
                        <a:t>NPK+PGPR+fulvic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</a:t>
                      </a:r>
                      <a:endParaRPr lang="x-none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1890476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err="1">
                          <a:solidFill>
                            <a:sysClr val="windowText" lastClr="000000"/>
                          </a:solidFill>
                        </a:rPr>
                        <a:t>NPK+PGPR+fulvic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</a:t>
                      </a:r>
                      <a:endParaRPr lang="x-none" sz="1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Ca</a:t>
                      </a:r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4253507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NPK+PGPR+ </a:t>
                      </a:r>
                      <a:r>
                        <a:rPr lang="tr-TR" sz="1400" dirty="0" err="1">
                          <a:solidFill>
                            <a:sysClr val="windowText" lastClr="000000"/>
                          </a:solidFill>
                        </a:rPr>
                        <a:t>fulvic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acid+Fe+Mn+Zn+Cu</a:t>
                      </a:r>
                      <a:endParaRPr lang="x-none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895667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NPK+PGPR+ </a:t>
                      </a:r>
                      <a:r>
                        <a:rPr lang="tr-TR" sz="1400" dirty="0" err="1">
                          <a:solidFill>
                            <a:sysClr val="windowText" lastClr="000000"/>
                          </a:solidFill>
                        </a:rPr>
                        <a:t>fulvic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acid+Fe+Mn+Zn+Cu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+ amino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</a:t>
                      </a:r>
                      <a:endParaRPr lang="x-none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4335147"/>
                  </a:ext>
                </a:extLst>
              </a:tr>
              <a:tr h="281017"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>
                          <a:solidFill>
                            <a:sysClr val="windowText" lastClr="000000"/>
                          </a:solidFill>
                        </a:rPr>
                        <a:t>NPK+PGPR+ </a:t>
                      </a:r>
                      <a:r>
                        <a:rPr lang="tr-TR" sz="1400" dirty="0" err="1">
                          <a:solidFill>
                            <a:sysClr val="windowText" lastClr="000000"/>
                          </a:solidFill>
                        </a:rPr>
                        <a:t>fulvic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acid+Fe+Mn+Zn+Cu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+ amino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acid</a:t>
                      </a:r>
                      <a:r>
                        <a:rPr lang="tr-TR" sz="1400" baseline="0" dirty="0">
                          <a:solidFill>
                            <a:sysClr val="windowText" lastClr="000000"/>
                          </a:solidFill>
                        </a:rPr>
                        <a:t>+ </a:t>
                      </a:r>
                      <a:r>
                        <a:rPr lang="tr-TR" sz="1400" baseline="0" dirty="0" err="1">
                          <a:solidFill>
                            <a:sysClr val="windowText" lastClr="000000"/>
                          </a:solidFill>
                        </a:rPr>
                        <a:t>enzyme</a:t>
                      </a:r>
                      <a:endParaRPr lang="x-none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2885279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118530" y="203200"/>
            <a:ext cx="11954937" cy="374461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atin typeface="Calibri" panose="020F0502020204030204" pitchFamily="34" charset="0"/>
              </a:rPr>
              <a:t>Marul</a:t>
            </a:r>
            <a:r>
              <a:rPr lang="en-US" sz="2000" b="1" dirty="0">
                <a:latin typeface="Calibri" panose="020F0502020204030204" pitchFamily="34" charset="0"/>
              </a:rPr>
              <a:t>, 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Erzurum,  TURKEY </a:t>
            </a:r>
          </a:p>
        </p:txBody>
      </p:sp>
    </p:spTree>
    <p:extLst>
      <p:ext uri="{BB962C8B-B14F-4D97-AF65-F5344CB8AC3E}">
        <p14:creationId xmlns:p14="http://schemas.microsoft.com/office/powerpoint/2010/main" val="1813523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463866" y="0"/>
            <a:ext cx="72813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="" xmlns:a16="http://schemas.microsoft.com/office/drawing/2014/main" id="{196B3372-B673-7A43-92F8-21BDC4D574B7}"/>
              </a:ext>
            </a:extLst>
          </p:cNvPr>
          <p:cNvSpPr txBox="1">
            <a:spLocks/>
          </p:cNvSpPr>
          <p:nvPr/>
        </p:nvSpPr>
        <p:spPr>
          <a:xfrm>
            <a:off x="118531" y="197658"/>
            <a:ext cx="11260674" cy="374461"/>
          </a:xfrm>
          <a:prstGeom prst="rect">
            <a:avLst/>
          </a:prstGeom>
          <a:solidFill>
            <a:srgbClr val="F5F5D5"/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 err="1">
                <a:latin typeface="Calibri" panose="020F0502020204030204" pitchFamily="34" charset="0"/>
              </a:rPr>
              <a:t>Cipslik</a:t>
            </a:r>
            <a:r>
              <a:rPr lang="tr-TR" sz="2000" b="1" dirty="0">
                <a:latin typeface="Calibri" panose="020F0502020204030204" pitchFamily="34" charset="0"/>
              </a:rPr>
              <a:t> patates</a:t>
            </a:r>
            <a:r>
              <a:rPr lang="en-US" sz="2000" b="1" dirty="0">
                <a:latin typeface="Calibri" panose="020F0502020204030204" pitchFamily="34" charset="0"/>
              </a:rPr>
              <a:t>,  Lo</a:t>
            </a:r>
            <a:r>
              <a:rPr lang="tr-TR" sz="2000" b="1" dirty="0" err="1">
                <a:latin typeface="Calibri" panose="020F0502020204030204" pitchFamily="34" charset="0"/>
              </a:rPr>
              <a:t>kasyon</a:t>
            </a:r>
            <a:r>
              <a:rPr lang="en-US" sz="2000" b="1" dirty="0">
                <a:latin typeface="Calibri" panose="020F0502020204030204" pitchFamily="34" charset="0"/>
              </a:rPr>
              <a:t>: Gujarat Region, INDIA</a:t>
            </a:r>
          </a:p>
        </p:txBody>
      </p:sp>
      <p:pic>
        <p:nvPicPr>
          <p:cNvPr id="5" name="Picture 4" descr="Pepsico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466"/>
            <a:ext cx="4279900" cy="570653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 descr="pepsico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2" y="1151466"/>
            <a:ext cx="4279901" cy="5706534"/>
          </a:xfrm>
          <a:prstGeom prst="rect">
            <a:avLst/>
          </a:prstGeom>
          <a:ln w="38100" cmpd="sng">
            <a:solidFill>
              <a:srgbClr val="30303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8C4C1F-EC7A-334F-BDDD-FD0D7AC67D57}"/>
              </a:ext>
            </a:extLst>
          </p:cNvPr>
          <p:cNvSpPr txBox="1"/>
          <p:nvPr/>
        </p:nvSpPr>
        <p:spPr>
          <a:xfrm>
            <a:off x="575733" y="5436652"/>
            <a:ext cx="2912533" cy="400110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100% chemical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8E6FCF-370E-F245-8718-68E9AEAAAE70}"/>
              </a:ext>
            </a:extLst>
          </p:cNvPr>
          <p:cNvSpPr txBox="1"/>
          <p:nvPr/>
        </p:nvSpPr>
        <p:spPr>
          <a:xfrm>
            <a:off x="8669876" y="1981876"/>
            <a:ext cx="27939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b="1" dirty="0"/>
              <a:t>Verim artışı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BCD972-EBA7-AB1C-6156-FBE4B7689DB3}"/>
              </a:ext>
            </a:extLst>
          </p:cNvPr>
          <p:cNvSpPr txBox="1"/>
          <p:nvPr/>
        </p:nvSpPr>
        <p:spPr>
          <a:xfrm>
            <a:off x="6282256" y="5344319"/>
            <a:ext cx="2166789" cy="584775"/>
          </a:xfrm>
          <a:prstGeom prst="rect">
            <a:avLst/>
          </a:prstGeom>
          <a:solidFill>
            <a:srgbClr val="7F7F7F">
              <a:alpha val="50000"/>
            </a:srgbClr>
          </a:solidFill>
          <a:ln>
            <a:solidFill>
              <a:srgbClr val="ADBB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biostimulant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50% </a:t>
            </a:r>
            <a:r>
              <a:rPr lang="tr-TR" sz="1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kimyasal</a:t>
            </a:r>
            <a:endParaRPr lang="en-US" sz="1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4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ras, draußen, Pflanze, einfach enthält.&#10;&#10;Automatisch generierte Beschreibung">
            <a:extLst>
              <a:ext uri="{FF2B5EF4-FFF2-40B4-BE49-F238E27FC236}">
                <a16:creationId xmlns="" xmlns:a16="http://schemas.microsoft.com/office/drawing/2014/main" id="{2A27353A-FD26-C12A-DE14-EB4AC10FC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2" y="2737023"/>
            <a:ext cx="7524750" cy="26929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1832" y="166716"/>
            <a:ext cx="10588165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</a:t>
            </a:r>
            <a:r>
              <a:rPr lang="tr-TR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AWMAX BIO</a:t>
            </a:r>
            <a:r>
              <a:rPr lang="de-DE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® Liquid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29BC289-4F3F-650B-2C7C-FEDEF1D556E0}"/>
              </a:ext>
            </a:extLst>
          </p:cNvPr>
          <p:cNvSpPr/>
          <p:nvPr/>
        </p:nvSpPr>
        <p:spPr>
          <a:xfrm>
            <a:off x="337733" y="759914"/>
            <a:ext cx="8244292" cy="18620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1600" b="1" dirty="0" err="1">
                <a:solidFill>
                  <a:srgbClr val="008B39"/>
                </a:solidFill>
                <a:latin typeface="Open Sans" panose="020B0606030504020204" pitchFamily="34" charset="0"/>
              </a:rPr>
              <a:t>Potat</a:t>
            </a:r>
            <a:r>
              <a:rPr lang="tr-TR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es çeşidi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Variety Lilly, </a:t>
            </a:r>
          </a:p>
          <a:p>
            <a:pPr fontAlgn="base">
              <a:lnSpc>
                <a:spcPct val="150000"/>
              </a:lnSpc>
            </a:pP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Lo</a:t>
            </a:r>
            <a:r>
              <a:rPr lang="tr-TR" sz="1600" b="1" dirty="0" err="1">
                <a:solidFill>
                  <a:srgbClr val="008B39"/>
                </a:solidFill>
                <a:latin typeface="Open Sans" panose="020B0606030504020204" pitchFamily="34" charset="0"/>
              </a:rPr>
              <a:t>kasyon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; </a:t>
            </a:r>
            <a:r>
              <a:rPr lang="tr-TR" b="1" dirty="0">
                <a:solidFill>
                  <a:srgbClr val="008B3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Afyon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Turkey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Uygulama :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L</a:t>
            </a: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AWMAX BIO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D® Liquid  –       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30 </a:t>
            </a:r>
            <a:r>
              <a:rPr lang="tr-TR" sz="1600" b="1" dirty="0">
                <a:latin typeface="Open Sans" panose="020B0606030504020204" pitchFamily="34" charset="0"/>
              </a:rPr>
              <a:t>/ha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pPr fontAlgn="base">
              <a:lnSpc>
                <a:spcPct val="150000"/>
              </a:lnSpc>
            </a:pPr>
            <a:r>
              <a:rPr lang="en-US" sz="1600" b="1" i="0" dirty="0">
                <a:effectLst/>
                <a:latin typeface="Open Sans" panose="020B0606030504020204" pitchFamily="34" charset="0"/>
              </a:rPr>
              <a:t>20 lite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 /</a:t>
            </a:r>
            <a:r>
              <a:rPr lang="tr-TR" sz="1600" b="1" dirty="0">
                <a:latin typeface="Open Sans" panose="020B0606030504020204" pitchFamily="34" charset="0"/>
              </a:rPr>
              <a:t>ha </a:t>
            </a:r>
            <a:r>
              <a:rPr lang="tr-TR" sz="1600" b="1" i="0" dirty="0" err="1">
                <a:effectLst/>
                <a:latin typeface="Open Sans" panose="020B0606030504020204" pitchFamily="34" charset="0"/>
              </a:rPr>
              <a:t>abüyüme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 dönemi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, 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1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0 lit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re/ha 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 5-7 cm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 </a:t>
            </a:r>
            <a:r>
              <a:rPr lang="tr-TR" sz="1600" b="1" i="0" dirty="0" err="1">
                <a:effectLst/>
                <a:latin typeface="Open Sans" panose="020B0606030504020204" pitchFamily="34" charset="0"/>
              </a:rPr>
              <a:t>lik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 yumru büyüme dönemi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.</a:t>
            </a:r>
          </a:p>
          <a:p>
            <a:pPr fontAlgn="base"/>
            <a:endParaRPr lang="de-DE" sz="1600" b="1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127DD75-B09C-61A1-B0BB-2C272B8F69C8}"/>
              </a:ext>
            </a:extLst>
          </p:cNvPr>
          <p:cNvSpPr/>
          <p:nvPr/>
        </p:nvSpPr>
        <p:spPr>
          <a:xfrm>
            <a:off x="4255770" y="5545058"/>
            <a:ext cx="286529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fr-FR" sz="16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L</a:t>
            </a:r>
            <a:r>
              <a:rPr lang="tr-TR" sz="16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AWMAX BIO</a:t>
            </a:r>
            <a:r>
              <a:rPr lang="fr-FR" sz="16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® </a:t>
            </a:r>
            <a:r>
              <a:rPr lang="fr-FR" sz="1600" b="1" i="0" dirty="0" err="1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Liquid</a:t>
            </a:r>
            <a:endParaRPr lang="de-DE" sz="16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51C85CF5-0400-43C0-7AAB-515E915BDBD5}"/>
              </a:ext>
            </a:extLst>
          </p:cNvPr>
          <p:cNvSpPr/>
          <p:nvPr/>
        </p:nvSpPr>
        <p:spPr>
          <a:xfrm>
            <a:off x="2631356" y="5552193"/>
            <a:ext cx="153020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tr-TR" sz="1600" b="1" dirty="0">
                <a:solidFill>
                  <a:srgbClr val="008B39"/>
                </a:solidFill>
                <a:highlight>
                  <a:srgbClr val="FFFFFF"/>
                </a:highlight>
                <a:latin typeface="Montserrat" panose="00000500000000000000" pitchFamily="2" charset="0"/>
              </a:rPr>
              <a:t>K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ONTROL</a:t>
            </a:r>
            <a:endParaRPr lang="de-DE" sz="1600" b="1" i="1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DF6E4BA4-2A2E-5986-3BC7-321E11C7F3E0}"/>
              </a:ext>
            </a:extLst>
          </p:cNvPr>
          <p:cNvSpPr/>
          <p:nvPr/>
        </p:nvSpPr>
        <p:spPr>
          <a:xfrm>
            <a:off x="847726" y="6101425"/>
            <a:ext cx="62484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 err="1"/>
              <a:t>Kontrol</a:t>
            </a:r>
            <a:r>
              <a:rPr lang="tr-TR" sz="1600" dirty="0"/>
              <a:t>e göre </a:t>
            </a:r>
            <a:r>
              <a:rPr lang="en-US" sz="1600" dirty="0"/>
              <a:t> %23,5 </a:t>
            </a:r>
            <a:r>
              <a:rPr lang="tr-TR" sz="1600" dirty="0"/>
              <a:t>daha yüksek verim </a:t>
            </a:r>
            <a:r>
              <a:rPr lang="en-US" sz="1600" dirty="0" err="1"/>
              <a:t>artışı</a:t>
            </a:r>
            <a:r>
              <a:rPr lang="en-US" sz="1600" dirty="0"/>
              <a:t>.</a:t>
            </a:r>
            <a:endParaRPr lang="de-DE" sz="1600" b="1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graphicFrame>
        <p:nvGraphicFramePr>
          <p:cNvPr id="3" name="Diagramm 2">
            <a:extLst>
              <a:ext uri="{FF2B5EF4-FFF2-40B4-BE49-F238E27FC236}">
                <a16:creationId xmlns="" xmlns:a16="http://schemas.microsoft.com/office/drawing/2014/main" id="{755CA667-3521-E85A-1CAE-D790AF2228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36819"/>
              </p:ext>
            </p:extLst>
          </p:nvPr>
        </p:nvGraphicFramePr>
        <p:xfrm>
          <a:off x="2318503" y="2220271"/>
          <a:ext cx="3874533" cy="3270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Grafik 8" descr="Ein Bild, das Essen, Gemüse, mehrere enthält.&#10;&#10;Automatisch generierte Beschreibung">
            <a:extLst>
              <a:ext uri="{FF2B5EF4-FFF2-40B4-BE49-F238E27FC236}">
                <a16:creationId xmlns="" xmlns:a16="http://schemas.microsoft.com/office/drawing/2014/main" id="{FFCA55B8-F736-94E2-6711-A1B2567DD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07" y="960690"/>
            <a:ext cx="3680460" cy="2384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3C8E4EF-672B-A2FA-6007-E945B241E0B3}"/>
              </a:ext>
            </a:extLst>
          </p:cNvPr>
          <p:cNvGrpSpPr/>
          <p:nvPr/>
        </p:nvGrpSpPr>
        <p:grpSpPr>
          <a:xfrm>
            <a:off x="8142594" y="3797208"/>
            <a:ext cx="3863609" cy="2384672"/>
            <a:chOff x="8183455" y="3546138"/>
            <a:chExt cx="3863609" cy="2384672"/>
          </a:xfrm>
        </p:grpSpPr>
        <p:pic>
          <p:nvPicPr>
            <p:cNvPr id="13" name="Grafik 12" descr="Ein Bild, das Essen, mehrere, Gemüse enthält.&#10;&#10;Automatisch generierte Beschreibung">
              <a:extLst>
                <a:ext uri="{FF2B5EF4-FFF2-40B4-BE49-F238E27FC236}">
                  <a16:creationId xmlns="" xmlns:a16="http://schemas.microsoft.com/office/drawing/2014/main" id="{83EFD963-F297-AB90-6346-547852CA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455" y="3546138"/>
              <a:ext cx="3680460" cy="2384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6">
              <a:extLst>
                <a:ext uri="{FF2B5EF4-FFF2-40B4-BE49-F238E27FC236}">
                  <a16:creationId xmlns="" xmlns:a16="http://schemas.microsoft.com/office/drawing/2014/main" id="{163C36D3-0552-C934-D748-AF889F6A9071}"/>
                </a:ext>
              </a:extLst>
            </p:cNvPr>
            <p:cNvSpPr/>
            <p:nvPr/>
          </p:nvSpPr>
          <p:spPr>
            <a:xfrm>
              <a:off x="9181769" y="5380472"/>
              <a:ext cx="2865295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fontAlgn="base"/>
              <a:r>
                <a:rPr lang="fr-FR" sz="1600" b="1" i="0" dirty="0">
                  <a:solidFill>
                    <a:srgbClr val="008B39"/>
                  </a:solidFill>
                  <a:effectLst/>
                  <a:highlight>
                    <a:srgbClr val="FFFFFF"/>
                  </a:highlight>
                  <a:latin typeface="Montserrat" panose="00000500000000000000" pitchFamily="2" charset="0"/>
                </a:rPr>
                <a:t>L</a:t>
              </a:r>
              <a:r>
                <a:rPr lang="tr-TR" sz="1600" b="1" i="0" dirty="0">
                  <a:solidFill>
                    <a:srgbClr val="008B39"/>
                  </a:solidFill>
                  <a:effectLst/>
                  <a:highlight>
                    <a:srgbClr val="FFFFFF"/>
                  </a:highlight>
                  <a:latin typeface="Montserrat" panose="00000500000000000000" pitchFamily="2" charset="0"/>
                </a:rPr>
                <a:t>AWMAX BIO</a:t>
              </a:r>
              <a:r>
                <a:rPr lang="fr-FR" sz="1600" b="1" i="0" dirty="0">
                  <a:solidFill>
                    <a:srgbClr val="008B39"/>
                  </a:solidFill>
                  <a:effectLst/>
                  <a:highlight>
                    <a:srgbClr val="FFFFFF"/>
                  </a:highlight>
                  <a:latin typeface="Montserrat" panose="00000500000000000000" pitchFamily="2" charset="0"/>
                </a:rPr>
                <a:t>® </a:t>
              </a:r>
              <a:r>
                <a:rPr lang="fr-FR" sz="1600" b="1" i="0" dirty="0" err="1">
                  <a:solidFill>
                    <a:srgbClr val="008B39"/>
                  </a:solidFill>
                  <a:effectLst/>
                  <a:highlight>
                    <a:srgbClr val="FFFFFF"/>
                  </a:highlight>
                  <a:latin typeface="Montserrat" panose="00000500000000000000" pitchFamily="2" charset="0"/>
                </a:rPr>
                <a:t>Liquid</a:t>
              </a:r>
              <a:endParaRPr lang="de-DE" sz="1600" b="1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3AD87F4-845B-49E8-99E2-661BEF8DDFC9}"/>
              </a:ext>
            </a:extLst>
          </p:cNvPr>
          <p:cNvSpPr/>
          <p:nvPr/>
        </p:nvSpPr>
        <p:spPr>
          <a:xfrm>
            <a:off x="10074399" y="2942982"/>
            <a:ext cx="153020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tr-T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K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ONTROL</a:t>
            </a:r>
            <a:endParaRPr lang="de-DE" sz="1600" b="1" i="1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85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1832" y="166716"/>
            <a:ext cx="10588165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</a:t>
            </a:r>
            <a:r>
              <a:rPr lang="tr-TR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AWMAX BIO</a:t>
            </a:r>
            <a:r>
              <a:rPr lang="de-DE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® Liquid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29BC289-4F3F-650B-2C7C-FEDEF1D556E0}"/>
              </a:ext>
            </a:extLst>
          </p:cNvPr>
          <p:cNvSpPr/>
          <p:nvPr/>
        </p:nvSpPr>
        <p:spPr>
          <a:xfrm>
            <a:off x="337733" y="759914"/>
            <a:ext cx="6628332" cy="18620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Pota</a:t>
            </a:r>
            <a:r>
              <a:rPr lang="tr-TR" sz="1600" b="1" dirty="0" err="1">
                <a:solidFill>
                  <a:srgbClr val="008B39"/>
                </a:solidFill>
                <a:latin typeface="Open Sans" panose="020B0606030504020204" pitchFamily="34" charset="0"/>
              </a:rPr>
              <a:t>tes</a:t>
            </a:r>
            <a:r>
              <a:rPr lang="tr-TR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 çeşidi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Variety Regina, </a:t>
            </a:r>
          </a:p>
          <a:p>
            <a:pPr fontAlgn="base">
              <a:lnSpc>
                <a:spcPct val="150000"/>
              </a:lnSpc>
            </a:pP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Lo</a:t>
            </a:r>
            <a:r>
              <a:rPr lang="tr-TR" sz="1600" b="1" dirty="0" err="1">
                <a:solidFill>
                  <a:srgbClr val="008B39"/>
                </a:solidFill>
                <a:latin typeface="Open Sans" panose="020B0606030504020204" pitchFamily="34" charset="0"/>
              </a:rPr>
              <a:t>kasyon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; 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Adıyaman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TURKEY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Uygulama :</a:t>
            </a:r>
            <a:r>
              <a:rPr lang="tr-TR" sz="1600" b="1" i="0" dirty="0" err="1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Lamax</a:t>
            </a: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 BIO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® Liquid  –  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30 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/ha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pPr fontAlgn="base">
              <a:lnSpc>
                <a:spcPct val="150000"/>
              </a:lnSpc>
            </a:pPr>
            <a:r>
              <a:rPr lang="en-US" sz="1600" b="1" i="0" dirty="0">
                <a:effectLst/>
                <a:latin typeface="Open Sans" panose="020B0606030504020204" pitchFamily="34" charset="0"/>
              </a:rPr>
              <a:t>3 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kez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 - 10 lit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r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e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 büyüme döneminden itibaren </a:t>
            </a:r>
            <a:r>
              <a:rPr lang="en-US" sz="1600" b="1" i="0" dirty="0">
                <a:effectLst/>
                <a:latin typeface="Open Sans" panose="020B0606030504020204" pitchFamily="34" charset="0"/>
              </a:rPr>
              <a:t> 20 </a:t>
            </a:r>
            <a:r>
              <a:rPr lang="tr-TR" sz="1600" b="1" i="0" dirty="0">
                <a:effectLst/>
                <a:latin typeface="Open Sans" panose="020B0606030504020204" pitchFamily="34" charset="0"/>
              </a:rPr>
              <a:t> gün aralıkla </a:t>
            </a:r>
            <a:endParaRPr lang="en-US" sz="1600" b="1" i="0" dirty="0">
              <a:effectLst/>
              <a:latin typeface="Open Sans" panose="020B0606030504020204" pitchFamily="34" charset="0"/>
            </a:endParaRPr>
          </a:p>
          <a:p>
            <a:pPr fontAlgn="base"/>
            <a:endParaRPr lang="de-DE" sz="1600" b="1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127DD75-B09C-61A1-B0BB-2C272B8F69C8}"/>
              </a:ext>
            </a:extLst>
          </p:cNvPr>
          <p:cNvSpPr/>
          <p:nvPr/>
        </p:nvSpPr>
        <p:spPr>
          <a:xfrm>
            <a:off x="7353865" y="5855541"/>
            <a:ext cx="292620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L</a:t>
            </a:r>
            <a:r>
              <a:rPr lang="tr-TR" sz="1600" b="1" i="0" dirty="0" err="1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awmax</a:t>
            </a:r>
            <a:r>
              <a:rPr lang="tr-T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 BIO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® </a:t>
            </a:r>
            <a:r>
              <a:rPr lang="fr-FR" sz="1600" b="1" i="0" dirty="0" err="1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Liquid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 </a:t>
            </a:r>
            <a:endParaRPr lang="de-DE" sz="1600" b="1" i="1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51C85CF5-0400-43C0-7AAB-515E915BDBD5}"/>
              </a:ext>
            </a:extLst>
          </p:cNvPr>
          <p:cNvSpPr/>
          <p:nvPr/>
        </p:nvSpPr>
        <p:spPr>
          <a:xfrm>
            <a:off x="7353865" y="3259723"/>
            <a:ext cx="153020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tr-TR" sz="1600" b="1" dirty="0">
                <a:solidFill>
                  <a:srgbClr val="008B39"/>
                </a:solidFill>
                <a:highlight>
                  <a:srgbClr val="FFFFFF"/>
                </a:highlight>
                <a:latin typeface="Montserrat" panose="00000500000000000000" pitchFamily="2" charset="0"/>
              </a:rPr>
              <a:t>K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ONTROL</a:t>
            </a:r>
            <a:endParaRPr lang="de-DE" sz="1600" b="1" i="1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DF6E4BA4-2A2E-5986-3BC7-321E11C7F3E0}"/>
              </a:ext>
            </a:extLst>
          </p:cNvPr>
          <p:cNvSpPr/>
          <p:nvPr/>
        </p:nvSpPr>
        <p:spPr>
          <a:xfrm>
            <a:off x="847726" y="5580466"/>
            <a:ext cx="414337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/>
              <a:t>13% </a:t>
            </a:r>
            <a:r>
              <a:rPr lang="tr-TR" sz="1600" dirty="0"/>
              <a:t> Verim Artışı</a:t>
            </a:r>
            <a:r>
              <a:rPr lang="en-US" sz="1600" dirty="0"/>
              <a:t>.</a:t>
            </a:r>
            <a:endParaRPr lang="de-DE" sz="1600" b="1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graphicFrame>
        <p:nvGraphicFramePr>
          <p:cNvPr id="6" name="Diagramm 5">
            <a:extLst>
              <a:ext uri="{FF2B5EF4-FFF2-40B4-BE49-F238E27FC236}">
                <a16:creationId xmlns="" xmlns:a16="http://schemas.microsoft.com/office/drawing/2014/main" id="{C174C281-EA6F-10D1-06E5-786A3B3372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54526"/>
              </p:ext>
            </p:extLst>
          </p:nvPr>
        </p:nvGraphicFramePr>
        <p:xfrm>
          <a:off x="788864" y="237977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9A6BE4EB-E23D-457A-8873-107394366E43" descr="IMG_1571.jpg">
            <a:extLst>
              <a:ext uri="{FF2B5EF4-FFF2-40B4-BE49-F238E27FC236}">
                <a16:creationId xmlns="" xmlns:a16="http://schemas.microsoft.com/office/drawing/2014/main" id="{D3571C5B-0152-3C55-1628-6866ABD60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23413" r="25029" b="31692"/>
          <a:stretch/>
        </p:blipFill>
        <p:spPr bwMode="auto">
          <a:xfrm>
            <a:off x="7200902" y="1026191"/>
            <a:ext cx="3235408" cy="217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C33E4A66-2D5A-4954-B55D-1AC82E16F11D" descr="IMG_1605.jpg">
            <a:extLst>
              <a:ext uri="{FF2B5EF4-FFF2-40B4-BE49-F238E27FC236}">
                <a16:creationId xmlns="" xmlns:a16="http://schemas.microsoft.com/office/drawing/2014/main" id="{D4640E3C-8C39-DD26-B195-C9407850B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2156" r="19482" b="22803"/>
          <a:stretch/>
        </p:blipFill>
        <p:spPr bwMode="auto">
          <a:xfrm>
            <a:off x="7318791" y="3631753"/>
            <a:ext cx="3235408" cy="219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C150D926-112F-F6D6-7DC0-F159F548E0E3}"/>
              </a:ext>
            </a:extLst>
          </p:cNvPr>
          <p:cNvSpPr/>
          <p:nvPr/>
        </p:nvSpPr>
        <p:spPr>
          <a:xfrm>
            <a:off x="3748913" y="5090832"/>
            <a:ext cx="292620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L</a:t>
            </a:r>
            <a:r>
              <a:rPr lang="tr-TR" sz="1600" b="1" i="0" dirty="0" err="1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awmax</a:t>
            </a:r>
            <a:r>
              <a:rPr lang="tr-T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 BIO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® </a:t>
            </a:r>
            <a:r>
              <a:rPr lang="fr-FR" sz="1600" b="1" i="0" dirty="0" err="1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Liquid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 </a:t>
            </a:r>
            <a:endParaRPr lang="de-DE" sz="1600" b="1" i="1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C53E33-AE9D-55D3-DF11-1C807B5C7EC2}"/>
              </a:ext>
            </a:extLst>
          </p:cNvPr>
          <p:cNvSpPr/>
          <p:nvPr/>
        </p:nvSpPr>
        <p:spPr>
          <a:xfrm>
            <a:off x="1755912" y="5090832"/>
            <a:ext cx="149959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tr-TR" sz="1600" b="1" dirty="0">
                <a:solidFill>
                  <a:srgbClr val="008B39"/>
                </a:solidFill>
                <a:highlight>
                  <a:srgbClr val="FFFFFF"/>
                </a:highlight>
                <a:latin typeface="Montserrat" panose="00000500000000000000" pitchFamily="2" charset="0"/>
              </a:rPr>
              <a:t>K</a:t>
            </a:r>
            <a:r>
              <a:rPr lang="fr-FR" sz="1600" b="1" i="0" dirty="0">
                <a:solidFill>
                  <a:srgbClr val="008B39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ONTROL</a:t>
            </a:r>
            <a:endParaRPr lang="de-DE" sz="1600" b="1" i="1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79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1832" y="166716"/>
            <a:ext cx="10588165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</a:t>
            </a:r>
            <a:r>
              <a:rPr lang="tr-TR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AWMAX</a:t>
            </a:r>
            <a:r>
              <a:rPr lang="de-DE" sz="24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® Liquid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29BC289-4F3F-650B-2C7C-FEDEF1D556E0}"/>
              </a:ext>
            </a:extLst>
          </p:cNvPr>
          <p:cNvSpPr/>
          <p:nvPr/>
        </p:nvSpPr>
        <p:spPr>
          <a:xfrm>
            <a:off x="337733" y="759914"/>
            <a:ext cx="8244292" cy="11618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tr-TR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Buğday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Çeşit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ARGUMENT, </a:t>
            </a: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Tohum uygulaması</a:t>
            </a:r>
            <a:endParaRPr lang="en-US" sz="1600" b="1" i="0" dirty="0">
              <a:solidFill>
                <a:srgbClr val="008B39"/>
              </a:solidFill>
              <a:effectLst/>
              <a:latin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tr-TR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Büyütme kabininde 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18-22°C</a:t>
            </a:r>
            <a:r>
              <a:rPr lang="en-US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tr-TR" sz="1600" b="1" i="0" dirty="0">
                <a:solidFill>
                  <a:srgbClr val="008B39"/>
                </a:solidFill>
                <a:effectLst/>
                <a:latin typeface="Open Sans" panose="020B0606030504020204" pitchFamily="34" charset="0"/>
              </a:rPr>
              <a:t> çimlenme</a:t>
            </a:r>
            <a:endParaRPr lang="en-US" sz="1600" b="1" i="0" dirty="0">
              <a:solidFill>
                <a:srgbClr val="008B39"/>
              </a:solidFill>
              <a:effectLst/>
              <a:latin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tr-TR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MUŞ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 – </a:t>
            </a:r>
            <a:r>
              <a:rPr lang="tr-TR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TURKEY</a:t>
            </a:r>
            <a:r>
              <a:rPr lang="en-US" sz="1600" b="1" dirty="0">
                <a:solidFill>
                  <a:srgbClr val="008B39"/>
                </a:solidFill>
                <a:latin typeface="Open Sans" panose="020B0606030504020204" pitchFamily="34" charset="0"/>
              </a:rPr>
              <a:t>. </a:t>
            </a:r>
            <a:r>
              <a:rPr lang="de-DE" sz="1600" u="none" strike="noStrike" dirty="0">
                <a:effectLst/>
              </a:rPr>
              <a:t> </a:t>
            </a:r>
            <a:endParaRPr lang="de-DE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127DD75-B09C-61A1-B0BB-2C272B8F69C8}"/>
              </a:ext>
            </a:extLst>
          </p:cNvPr>
          <p:cNvSpPr/>
          <p:nvPr/>
        </p:nvSpPr>
        <p:spPr>
          <a:xfrm>
            <a:off x="1950606" y="4673013"/>
            <a:ext cx="1840344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L</a:t>
            </a:r>
            <a:r>
              <a:rPr lang="tr-T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AWMAX</a:t>
            </a:r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® </a:t>
            </a:r>
            <a:r>
              <a:rPr lang="fr-FR" sz="1100" b="1" i="0" dirty="0" err="1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Liquid</a:t>
            </a:r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 </a:t>
            </a:r>
            <a:endParaRPr lang="de-DE" sz="11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51C85CF5-0400-43C0-7AAB-515E915BDBD5}"/>
              </a:ext>
            </a:extLst>
          </p:cNvPr>
          <p:cNvSpPr/>
          <p:nvPr/>
        </p:nvSpPr>
        <p:spPr>
          <a:xfrm>
            <a:off x="314107" y="4679886"/>
            <a:ext cx="1530203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tr-TR" sz="1100" b="1" dirty="0">
                <a:solidFill>
                  <a:srgbClr val="008B39"/>
                </a:solidFill>
                <a:latin typeface="Montserrat" panose="00000500000000000000" pitchFamily="2" charset="0"/>
              </a:rPr>
              <a:t>K</a:t>
            </a:r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ONTROL</a:t>
            </a:r>
            <a:endParaRPr lang="de-DE" sz="11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DF6E4BA4-2A2E-5986-3BC7-321E11C7F3E0}"/>
              </a:ext>
            </a:extLst>
          </p:cNvPr>
          <p:cNvSpPr/>
          <p:nvPr/>
        </p:nvSpPr>
        <p:spPr>
          <a:xfrm>
            <a:off x="314107" y="5059644"/>
            <a:ext cx="652709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/>
              <a:t>+22-24°C'de </a:t>
            </a:r>
            <a:r>
              <a:rPr lang="en-US" sz="1600" dirty="0" err="1"/>
              <a:t>ekimden</a:t>
            </a:r>
            <a:r>
              <a:rPr lang="en-US" sz="1600" dirty="0"/>
              <a:t> 10 </a:t>
            </a:r>
            <a:r>
              <a:rPr lang="en-US" sz="1600" dirty="0" err="1"/>
              <a:t>gün</a:t>
            </a:r>
            <a:r>
              <a:rPr lang="en-US" sz="1600" dirty="0"/>
              <a:t> </a:t>
            </a:r>
            <a:r>
              <a:rPr lang="en-US" sz="1600" dirty="0" err="1"/>
              <a:t>sonra</a:t>
            </a:r>
            <a:r>
              <a:rPr lang="en-US" sz="1600" dirty="0"/>
              <a:t> </a:t>
            </a:r>
            <a:r>
              <a:rPr lang="en-US" sz="1600" dirty="0" err="1"/>
              <a:t>çimlenme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kök</a:t>
            </a:r>
            <a:r>
              <a:rPr lang="en-US" sz="1600" dirty="0"/>
              <a:t> </a:t>
            </a:r>
            <a:r>
              <a:rPr lang="en-US" sz="1600" dirty="0" err="1"/>
              <a:t>gelişimi</a:t>
            </a:r>
            <a:r>
              <a:rPr lang="en-US" sz="1600" dirty="0"/>
              <a:t>.</a:t>
            </a:r>
            <a:endParaRPr lang="de-DE" sz="1600" b="1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="" xmlns:a16="http://schemas.microsoft.com/office/drawing/2014/main" id="{F5907295-3EF8-8AA5-29D0-8B75C1E7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33" y="2113580"/>
            <a:ext cx="1589247" cy="258224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="" xmlns:a16="http://schemas.microsoft.com/office/drawing/2014/main" id="{0CF213C5-CD13-80E3-A017-AC026D12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63" y="2113580"/>
            <a:ext cx="1580686" cy="2582246"/>
          </a:xfrm>
          <a:prstGeom prst="rect">
            <a:avLst/>
          </a:prstGeom>
        </p:spPr>
      </p:pic>
      <p:graphicFrame>
        <p:nvGraphicFramePr>
          <p:cNvPr id="14" name="Diagramm 13">
            <a:extLst>
              <a:ext uri="{FF2B5EF4-FFF2-40B4-BE49-F238E27FC236}">
                <a16:creationId xmlns="" xmlns:a16="http://schemas.microsoft.com/office/drawing/2014/main" id="{94A12E3B-CF0E-33B1-7FCF-18A05E0ED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836694"/>
              </p:ext>
            </p:extLst>
          </p:nvPr>
        </p:nvGraphicFramePr>
        <p:xfrm>
          <a:off x="3703806" y="1672970"/>
          <a:ext cx="3316119" cy="3261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6">
            <a:extLst>
              <a:ext uri="{FF2B5EF4-FFF2-40B4-BE49-F238E27FC236}">
                <a16:creationId xmlns="" xmlns:a16="http://schemas.microsoft.com/office/drawing/2014/main" id="{E1B70127-23BF-C3D9-8423-522A359853A5}"/>
              </a:ext>
            </a:extLst>
          </p:cNvPr>
          <p:cNvSpPr/>
          <p:nvPr/>
        </p:nvSpPr>
        <p:spPr>
          <a:xfrm>
            <a:off x="7227323" y="959241"/>
            <a:ext cx="45971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defRPr/>
            </a:pPr>
            <a:r>
              <a:rPr lang="en-US" sz="1600" dirty="0" err="1"/>
              <a:t>Ekim</a:t>
            </a:r>
            <a:r>
              <a:rPr lang="en-US" sz="1600" dirty="0"/>
              <a:t> </a:t>
            </a:r>
            <a:r>
              <a:rPr lang="en-US" sz="1600" dirty="0" err="1"/>
              <a:t>döneminde</a:t>
            </a:r>
            <a:r>
              <a:rPr lang="en-US" sz="1600" dirty="0"/>
              <a:t> </a:t>
            </a:r>
            <a:r>
              <a:rPr lang="en-US" sz="1600" dirty="0" err="1"/>
              <a:t>dekara</a:t>
            </a:r>
            <a:r>
              <a:rPr lang="en-US" sz="1600" dirty="0"/>
              <a:t> 10 </a:t>
            </a:r>
            <a:r>
              <a:rPr lang="en-US" sz="1600" dirty="0" err="1"/>
              <a:t>litre</a:t>
            </a:r>
            <a:r>
              <a:rPr lang="en-US" sz="1600" dirty="0"/>
              <a:t> </a:t>
            </a:r>
            <a:r>
              <a:rPr lang="en-US" sz="1600" dirty="0" err="1"/>
              <a:t>Lawmax</a:t>
            </a:r>
            <a:r>
              <a:rPr lang="en-US" sz="1600" dirty="0"/>
              <a:t> </a:t>
            </a:r>
            <a:r>
              <a:rPr lang="en-US" sz="1600" dirty="0" err="1"/>
              <a:t>buğday</a:t>
            </a:r>
            <a:r>
              <a:rPr lang="en-US" sz="1600" dirty="0"/>
              <a:t> </a:t>
            </a:r>
            <a:r>
              <a:rPr lang="en-US" sz="1600" dirty="0" err="1"/>
              <a:t>bitkisinin</a:t>
            </a:r>
            <a:r>
              <a:rPr lang="en-US" sz="1600" dirty="0"/>
              <a:t> </a:t>
            </a:r>
            <a:r>
              <a:rPr lang="en-US" sz="1600" dirty="0" err="1"/>
              <a:t>kök</a:t>
            </a:r>
            <a:r>
              <a:rPr lang="en-US" sz="1600" dirty="0"/>
              <a:t> </a:t>
            </a:r>
            <a:r>
              <a:rPr lang="en-US" sz="1600" dirty="0" err="1"/>
              <a:t>gelişimini</a:t>
            </a:r>
            <a:r>
              <a:rPr lang="en-US" sz="1600" dirty="0"/>
              <a:t> </a:t>
            </a:r>
            <a:r>
              <a:rPr lang="en-US" sz="1600" dirty="0" err="1"/>
              <a:t>artırır</a:t>
            </a:r>
            <a:r>
              <a:rPr lang="en-US" sz="1600" dirty="0"/>
              <a:t>.</a:t>
            </a:r>
            <a:endParaRPr lang="de-DE" sz="1600" b="1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2" name="Grafik 21" descr="Ein Bild, das Text, Ginseng, Gemüse, Stützwurzel enthält.&#10;&#10;Automatisch generierte Beschreibung">
            <a:extLst>
              <a:ext uri="{FF2B5EF4-FFF2-40B4-BE49-F238E27FC236}">
                <a16:creationId xmlns="" xmlns:a16="http://schemas.microsoft.com/office/drawing/2014/main" id="{056CC0E3-4333-C389-3CE1-721B1D85A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086" y="1921771"/>
            <a:ext cx="2190054" cy="3331265"/>
          </a:xfrm>
          <a:prstGeom prst="rect">
            <a:avLst/>
          </a:prstGeom>
        </p:spPr>
      </p:pic>
      <p:pic>
        <p:nvPicPr>
          <p:cNvPr id="24" name="Grafik 23" descr="Ein Bild, das Ginseng, Gemüse, Haarteil, Kette enthält.&#10;&#10;Automatisch generierte Beschreibung">
            <a:extLst>
              <a:ext uri="{FF2B5EF4-FFF2-40B4-BE49-F238E27FC236}">
                <a16:creationId xmlns="" xmlns:a16="http://schemas.microsoft.com/office/drawing/2014/main" id="{5A0A18ED-BD40-9C45-A231-6DCDD51C9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2306" y="1938284"/>
            <a:ext cx="2162117" cy="3314752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E60BEAE2-C249-FBAF-2B1C-EFB257619AB3}"/>
              </a:ext>
            </a:extLst>
          </p:cNvPr>
          <p:cNvSpPr/>
          <p:nvPr/>
        </p:nvSpPr>
        <p:spPr>
          <a:xfrm>
            <a:off x="9630927" y="5313093"/>
            <a:ext cx="1840344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L</a:t>
            </a:r>
            <a:r>
              <a:rPr lang="tr-T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AWMAX</a:t>
            </a:r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® </a:t>
            </a:r>
            <a:r>
              <a:rPr lang="fr-FR" sz="1100" b="1" i="0" dirty="0" err="1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Liquid</a:t>
            </a:r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 </a:t>
            </a:r>
            <a:endParaRPr lang="de-DE" sz="11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D0A6F37-05BC-406F-682D-74DE26465AFD}"/>
              </a:ext>
            </a:extLst>
          </p:cNvPr>
          <p:cNvSpPr/>
          <p:nvPr/>
        </p:nvSpPr>
        <p:spPr>
          <a:xfrm>
            <a:off x="7687496" y="5389575"/>
            <a:ext cx="1530203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tr-TR" sz="1100" b="1" dirty="0">
                <a:solidFill>
                  <a:srgbClr val="008B39"/>
                </a:solidFill>
                <a:latin typeface="Montserrat" panose="00000500000000000000" pitchFamily="2" charset="0"/>
              </a:rPr>
              <a:t>K</a:t>
            </a:r>
            <a:r>
              <a:rPr lang="fr-FR" sz="1100" b="1" i="0" dirty="0">
                <a:solidFill>
                  <a:srgbClr val="008B39"/>
                </a:solidFill>
                <a:effectLst/>
                <a:latin typeface="Montserrat" panose="00000500000000000000" pitchFamily="2" charset="0"/>
              </a:rPr>
              <a:t>ONTROL</a:t>
            </a:r>
            <a:endParaRPr lang="de-DE" sz="11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08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CA3BFD-DCF5-4E43-A135-8E5888A9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4523F-23F9-3E4A-8A7A-8E0DFE3DD561}" type="slidenum">
              <a:rPr lang="x-none" smtClean="0">
                <a:latin typeface="Avenir Book" panose="02000503020000020003" pitchFamily="2" charset="0"/>
              </a:rPr>
              <a:t>28</a:t>
            </a:fld>
            <a:endParaRPr lang="x-none">
              <a:latin typeface="Avenir Book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D45C36-ACCE-B044-85B9-7B8FD662A6FE}"/>
              </a:ext>
            </a:extLst>
          </p:cNvPr>
          <p:cNvSpPr/>
          <p:nvPr/>
        </p:nvSpPr>
        <p:spPr>
          <a:xfrm>
            <a:off x="1524000" y="731099"/>
            <a:ext cx="9144000" cy="36000"/>
          </a:xfrm>
          <a:prstGeom prst="rect">
            <a:avLst/>
          </a:prstGeom>
          <a:solidFill>
            <a:srgbClr val="018A38"/>
          </a:solidFill>
          <a:ln>
            <a:solidFill>
              <a:srgbClr val="018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F9DEAAD-3E37-381B-AEAF-D253762E0C1F}"/>
              </a:ext>
            </a:extLst>
          </p:cNvPr>
          <p:cNvGrpSpPr/>
          <p:nvPr/>
        </p:nvGrpSpPr>
        <p:grpSpPr>
          <a:xfrm>
            <a:off x="4982876" y="1609613"/>
            <a:ext cx="6016625" cy="4153124"/>
            <a:chOff x="2128839" y="1609613"/>
            <a:chExt cx="6016625" cy="415312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ADE9351-C725-C800-CD7E-9CB8C1024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2901" y="1609613"/>
              <a:ext cx="2722563" cy="41531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1126B90-5FD7-0397-09A9-7584F01F3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839" y="1609613"/>
              <a:ext cx="3294062" cy="415312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6AB02D4-0F4F-90AD-7E7B-192B2AD72A27}"/>
                </a:ext>
              </a:extLst>
            </p:cNvPr>
            <p:cNvSpPr/>
            <p:nvPr/>
          </p:nvSpPr>
          <p:spPr>
            <a:xfrm>
              <a:off x="2425700" y="4902200"/>
              <a:ext cx="850900" cy="58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100" dirty="0"/>
                <a:t>K</a:t>
              </a:r>
              <a:r>
                <a:rPr lang="x-none" sz="1100" dirty="0"/>
                <a:t>ontrol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F1FB43E-8742-55C7-CF4D-C3C9A4F9CFA6}"/>
                </a:ext>
              </a:extLst>
            </p:cNvPr>
            <p:cNvSpPr/>
            <p:nvPr/>
          </p:nvSpPr>
          <p:spPr>
            <a:xfrm>
              <a:off x="5573710" y="4902200"/>
              <a:ext cx="996951" cy="58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050" dirty="0"/>
                <a:t> </a:t>
              </a:r>
              <a:r>
                <a:rPr lang="tr-TR" sz="1050" dirty="0"/>
                <a:t>Tohum  Uygulaması</a:t>
              </a:r>
              <a:endParaRPr lang="x-none" sz="10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664589A2-11BD-8B67-FA2F-FCDA7B6314BB}"/>
                </a:ext>
              </a:extLst>
            </p:cNvPr>
            <p:cNvSpPr/>
            <p:nvPr/>
          </p:nvSpPr>
          <p:spPr>
            <a:xfrm>
              <a:off x="6915151" y="4956287"/>
              <a:ext cx="915438" cy="58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100" dirty="0"/>
                <a:t>Tohum </a:t>
              </a:r>
              <a:r>
                <a:rPr lang="tr-TR" sz="1100" dirty="0" err="1"/>
                <a:t>uygylaması</a:t>
              </a:r>
              <a:endParaRPr lang="x-none" sz="11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35A2863-F4EA-7A7C-157A-7B29969AA6D6}"/>
                </a:ext>
              </a:extLst>
            </p:cNvPr>
            <p:cNvSpPr/>
            <p:nvPr/>
          </p:nvSpPr>
          <p:spPr>
            <a:xfrm>
              <a:off x="3359150" y="4918299"/>
              <a:ext cx="1835150" cy="58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100" dirty="0"/>
                <a:t>Tohum </a:t>
              </a:r>
              <a:r>
                <a:rPr lang="tr-TR" sz="1100" dirty="0" err="1"/>
                <a:t>ugulaması</a:t>
              </a:r>
              <a:endParaRPr lang="x-none" sz="11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66FCBEE-910D-491C-F500-71D9935187DD}"/>
              </a:ext>
            </a:extLst>
          </p:cNvPr>
          <p:cNvSpPr txBox="1"/>
          <p:nvPr/>
        </p:nvSpPr>
        <p:spPr>
          <a:xfrm>
            <a:off x="3645725" y="275621"/>
            <a:ext cx="4964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 err="1">
                <a:latin typeface="Avenir Book" panose="02000503020000020003" pitchFamily="2" charset="0"/>
                <a:cs typeface="Arial" panose="020B0604020202020204" pitchFamily="34" charset="0"/>
              </a:rPr>
              <a:t>Domataeste</a:t>
            </a:r>
            <a:r>
              <a:rPr lang="tr-TR" sz="1600" b="1" dirty="0">
                <a:latin typeface="Avenir Book" panose="02000503020000020003" pitchFamily="2" charset="0"/>
                <a:cs typeface="Arial" panose="020B0604020202020204" pitchFamily="34" charset="0"/>
              </a:rPr>
              <a:t> tohum uygulaması</a:t>
            </a:r>
            <a:endParaRPr lang="en-US" sz="1600" b="1" dirty="0">
              <a:latin typeface="Avenir Book" panose="02000503020000020003" pitchFamily="2" charset="0"/>
            </a:endParaRPr>
          </a:p>
        </p:txBody>
      </p:sp>
      <p:pic>
        <p:nvPicPr>
          <p:cNvPr id="3" name="Inhaltsplatzhalter 7" descr="Ein Bild, das Wand, drinnen, Schrank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72173F9F-77C6-2BDC-6EC3-F53E6D0A75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03"/>
          <a:stretch/>
        </p:blipFill>
        <p:spPr>
          <a:xfrm rot="5400000">
            <a:off x="343222" y="1326792"/>
            <a:ext cx="4976225" cy="397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FB6FC0-80A8-23B9-07DC-AEEF73438BC4}"/>
              </a:ext>
            </a:extLst>
          </p:cNvPr>
          <p:cNvSpPr txBox="1"/>
          <p:nvPr/>
        </p:nvSpPr>
        <p:spPr>
          <a:xfrm>
            <a:off x="1179238" y="6017796"/>
            <a:ext cx="37918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 err="1">
                <a:latin typeface="Avenir Book" panose="02000503020000020003" pitchFamily="2" charset="0"/>
                <a:cs typeface="Arial" panose="020B0604020202020204" pitchFamily="34" charset="0"/>
              </a:rPr>
              <a:t>Domataeste</a:t>
            </a:r>
            <a:r>
              <a:rPr lang="tr-TR" sz="1600" b="1" dirty="0">
                <a:latin typeface="Avenir Book" panose="02000503020000020003" pitchFamily="2" charset="0"/>
                <a:cs typeface="Arial" panose="020B0604020202020204" pitchFamily="34" charset="0"/>
              </a:rPr>
              <a:t> tohum uygulaması kök- gövde gelişimini ve </a:t>
            </a:r>
            <a:r>
              <a:rPr lang="tr-TR" sz="1600" b="1" dirty="0" err="1">
                <a:latin typeface="Avenir Book" panose="02000503020000020003" pitchFamily="2" charset="0"/>
                <a:cs typeface="Arial" panose="020B0604020202020204" pitchFamily="34" charset="0"/>
              </a:rPr>
              <a:t>dlayısyla</a:t>
            </a:r>
            <a:r>
              <a:rPr lang="tr-TR" sz="1600" b="1" dirty="0">
                <a:latin typeface="Avenir Book" panose="02000503020000020003" pitchFamily="2" charset="0"/>
                <a:cs typeface="Arial" panose="020B0604020202020204" pitchFamily="34" charset="0"/>
              </a:rPr>
              <a:t> verimi artırdı</a:t>
            </a:r>
            <a:endParaRPr lang="en-US" sz="16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43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3A6C06-51B4-90C7-78A1-05AB7697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4080"/>
                </a:solidFill>
              </a:rPr>
              <a:t>Üretilen Organik Gübreler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B3FCC5-B95B-295A-E36D-6520EB7E7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Mikrobiyal Gübreler</a:t>
            </a:r>
          </a:p>
          <a:p>
            <a:r>
              <a:rPr lang="tr-TR" dirty="0"/>
              <a:t>Bitkisel Kaynaklı Organik Gübreler</a:t>
            </a:r>
          </a:p>
          <a:p>
            <a:r>
              <a:rPr lang="tr-TR" dirty="0"/>
              <a:t>Enzim içerikli gübreler</a:t>
            </a:r>
          </a:p>
          <a:p>
            <a:r>
              <a:rPr lang="tr-TR" dirty="0" err="1"/>
              <a:t>Biostimülant</a:t>
            </a:r>
            <a:r>
              <a:rPr lang="tr-TR" dirty="0"/>
              <a:t> gübreler</a:t>
            </a:r>
          </a:p>
          <a:p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80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204"/>
            <a:ext cx="12192001" cy="830997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Bitkiler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aşağıda  koşulların bir sonucu olarak çeşitli stres koşullarına maruz kalır</a:t>
            </a:r>
            <a:endParaRPr lang="en-ID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858" y="1029800"/>
            <a:ext cx="1191352" cy="40011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Sıcaklık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67197" y="1035436"/>
            <a:ext cx="12602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Kuraklık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375908" y="1754907"/>
            <a:ext cx="228940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Tuzluluk /</a:t>
            </a:r>
            <a:r>
              <a:rPr lang="tr-TR" sz="2000" b="1" dirty="0" err="1"/>
              <a:t>alkailik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25101" y="1019307"/>
            <a:ext cx="39186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000" b="1" dirty="0"/>
              <a:t>Kimyasal Kirlilik zararı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9322" y="1777996"/>
            <a:ext cx="192071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Işık </a:t>
            </a:r>
            <a:r>
              <a:rPr lang="tr-TR" sz="2000" b="1" dirty="0" err="1"/>
              <a:t>intensitesi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55054" y="1032915"/>
            <a:ext cx="1425390" cy="40011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Don zararı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8791" y="1741285"/>
            <a:ext cx="11256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Su kısıtı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562903"/>
            <a:ext cx="5825063" cy="39703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</a:p>
          <a:p>
            <a:r>
              <a:rPr lang="en-US" sz="2800" b="1" dirty="0"/>
              <a:t> </a:t>
            </a:r>
            <a:r>
              <a:rPr lang="tr-TR" sz="2800" b="1" dirty="0"/>
              <a:t>BİTKİLERDE TIPKI İNSANLAR GİBİ STRESTEN ETKİLENİR</a:t>
            </a:r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2414" y="4820747"/>
            <a:ext cx="5040000" cy="40011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/>
              <a:t>Fizyolojik fonksiyonları azalır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2414" y="5281041"/>
            <a:ext cx="5040000" cy="40011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303030"/>
                </a:solidFill>
              </a:rPr>
              <a:t>Hormone</a:t>
            </a:r>
            <a:r>
              <a:rPr lang="tr-TR" sz="2000" b="1" dirty="0">
                <a:solidFill>
                  <a:srgbClr val="303030"/>
                </a:solidFill>
              </a:rPr>
              <a:t> dengesi bozulur</a:t>
            </a:r>
            <a:endParaRPr lang="en-US" sz="2000" b="1" dirty="0">
              <a:solidFill>
                <a:srgbClr val="30303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17" y="5768998"/>
            <a:ext cx="5040000" cy="40011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303030"/>
                </a:solidFill>
              </a:rPr>
              <a:t>Enzim sistemi bozulur</a:t>
            </a:r>
            <a:endParaRPr lang="en-US" sz="2000" b="1" dirty="0">
              <a:solidFill>
                <a:srgbClr val="30303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04005" y="4803817"/>
            <a:ext cx="5508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800000"/>
                </a:solidFill>
              </a:rPr>
              <a:t>Topraktan besin elementlerini yeterince alamazlar!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0944" y="5277947"/>
            <a:ext cx="550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800000"/>
                </a:solidFill>
              </a:rPr>
              <a:t>Büyüme sınırlanır!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0944" y="5735138"/>
            <a:ext cx="550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800000"/>
                </a:solidFill>
              </a:rPr>
              <a:t>Ağışıklık</a:t>
            </a:r>
            <a:r>
              <a:rPr lang="tr-TR" sz="2000" b="1" dirty="0">
                <a:solidFill>
                  <a:srgbClr val="800000"/>
                </a:solidFill>
              </a:rPr>
              <a:t> sistemini kaybeder!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0947" y="6209265"/>
            <a:ext cx="550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800000"/>
                </a:solidFill>
              </a:rPr>
              <a:t>Hastalıklara karşı daha hassas hale gelir!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17" y="6229292"/>
            <a:ext cx="5040000" cy="40011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303030"/>
                </a:solidFill>
              </a:rPr>
              <a:t>Fotosentez oranı </a:t>
            </a:r>
            <a:r>
              <a:rPr lang="tr-TR" sz="2000" b="1" dirty="0" err="1">
                <a:solidFill>
                  <a:srgbClr val="303030"/>
                </a:solidFill>
              </a:rPr>
              <a:t>dolayısyla</a:t>
            </a:r>
            <a:r>
              <a:rPr lang="tr-TR" sz="2000" b="1" dirty="0">
                <a:solidFill>
                  <a:srgbClr val="303030"/>
                </a:solidFill>
              </a:rPr>
              <a:t> verim düşer</a:t>
            </a:r>
            <a:endParaRPr lang="en-US" sz="2000" b="1" dirty="0">
              <a:solidFill>
                <a:srgbClr val="30303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5546" y="1654073"/>
            <a:ext cx="3049568" cy="70788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tr-TR" sz="2000" b="1" dirty="0"/>
              <a:t>Toprak sıcaklığında aratış/azalış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35320" y="1761037"/>
            <a:ext cx="1220206" cy="40011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Nemlilik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26905" y="4360470"/>
            <a:ext cx="3562120" cy="3385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BUNLARIN SONUCU OLARAK</a:t>
            </a:r>
            <a:r>
              <a:rPr lang="is-IS" sz="1600" b="1" dirty="0"/>
              <a:t>…</a:t>
            </a:r>
            <a:endParaRPr lang="en-US" sz="160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34A7C8-46C4-C94D-6694-E5C9E070A399}"/>
              </a:ext>
            </a:extLst>
          </p:cNvPr>
          <p:cNvSpPr txBox="1"/>
          <p:nvPr/>
        </p:nvSpPr>
        <p:spPr>
          <a:xfrm>
            <a:off x="10703554" y="1741285"/>
            <a:ext cx="1367682" cy="40011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tr-TR" sz="2000" b="1" dirty="0"/>
              <a:t>Aşırı kireç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872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3A6C06-51B4-90C7-78A1-05AB7697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4080"/>
                </a:solidFill>
              </a:rPr>
              <a:t>Üretilen Sıvı </a:t>
            </a:r>
            <a:r>
              <a:rPr lang="tr-TR" dirty="0" err="1">
                <a:solidFill>
                  <a:srgbClr val="004080"/>
                </a:solidFill>
              </a:rPr>
              <a:t>Organo</a:t>
            </a:r>
            <a:r>
              <a:rPr lang="tr-TR" dirty="0">
                <a:solidFill>
                  <a:srgbClr val="004080"/>
                </a:solidFill>
              </a:rPr>
              <a:t> Mineral Gübreler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B3FCC5-B95B-295A-E36D-6520EB7E7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LawBİO</a:t>
            </a:r>
            <a:r>
              <a:rPr lang="tr-TR" dirty="0" smtClean="0"/>
              <a:t> -N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-P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-K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-NP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-NK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-NPK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-PK </a:t>
            </a:r>
            <a:r>
              <a:rPr lang="tr-TR" dirty="0"/>
              <a:t>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r>
              <a:rPr lang="tr-TR" dirty="0" err="1" smtClean="0"/>
              <a:t>LawBİO</a:t>
            </a:r>
            <a:r>
              <a:rPr lang="tr-TR" dirty="0" smtClean="0"/>
              <a:t> -NPK </a:t>
            </a:r>
            <a:r>
              <a:rPr lang="tr-TR" dirty="0"/>
              <a:t>+</a:t>
            </a:r>
            <a:r>
              <a:rPr lang="tr-TR" dirty="0" err="1"/>
              <a:t>mikroelementli</a:t>
            </a:r>
            <a:r>
              <a:rPr lang="tr-TR" dirty="0"/>
              <a:t> sıvı </a:t>
            </a:r>
            <a:r>
              <a:rPr lang="tr-TR" dirty="0" err="1"/>
              <a:t>oraganomineral</a:t>
            </a:r>
            <a:r>
              <a:rPr lang="tr-TR" dirty="0"/>
              <a:t> gübreler</a:t>
            </a:r>
          </a:p>
          <a:p>
            <a:endParaRPr lang="tr-TR" dirty="0"/>
          </a:p>
          <a:p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79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Yer Tutucusu 6">
            <a:extLst>
              <a:ext uri="{FF2B5EF4-FFF2-40B4-BE49-F238E27FC236}">
                <a16:creationId xmlns="" xmlns:a16="http://schemas.microsoft.com/office/drawing/2014/main" id="{562FA744-FD9F-6BFD-776F-E6C7BDC870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grpSp>
        <p:nvGrpSpPr>
          <p:cNvPr id="125" name="Group 1223">
            <a:extLst>
              <a:ext uri="{FF2B5EF4-FFF2-40B4-BE49-F238E27FC236}">
                <a16:creationId xmlns="" xmlns:a16="http://schemas.microsoft.com/office/drawing/2014/main" id="{B2450D3A-F8AD-6177-7853-D468BBA0D00B}"/>
              </a:ext>
            </a:extLst>
          </p:cNvPr>
          <p:cNvGrpSpPr/>
          <p:nvPr/>
        </p:nvGrpSpPr>
        <p:grpSpPr>
          <a:xfrm rot="4392419">
            <a:off x="2761512" y="1741488"/>
            <a:ext cx="151565" cy="168403"/>
            <a:chOff x="5493201" y="6586209"/>
            <a:chExt cx="110117" cy="122351"/>
          </a:xfrm>
        </p:grpSpPr>
        <p:sp>
          <p:nvSpPr>
            <p:cNvPr id="142" name="Freeform: Shape 1240">
              <a:extLst>
                <a:ext uri="{FF2B5EF4-FFF2-40B4-BE49-F238E27FC236}">
                  <a16:creationId xmlns="" xmlns:a16="http://schemas.microsoft.com/office/drawing/2014/main" id="{283EF9E2-9F16-1E63-53D9-158A0FD34383}"/>
                </a:ext>
              </a:extLst>
            </p:cNvPr>
            <p:cNvSpPr/>
            <p:nvPr/>
          </p:nvSpPr>
          <p:spPr>
            <a:xfrm>
              <a:off x="5493201" y="6586209"/>
              <a:ext cx="110117" cy="122351"/>
            </a:xfrm>
            <a:custGeom>
              <a:avLst/>
              <a:gdLst>
                <a:gd name="connsiteX0" fmla="*/ 7355 w 85725"/>
                <a:gd name="connsiteY0" fmla="*/ 29263 h 95250"/>
                <a:gd name="connsiteX1" fmla="*/ 7355 w 85725"/>
                <a:gd name="connsiteY1" fmla="*/ 72125 h 95250"/>
                <a:gd name="connsiteX2" fmla="*/ 45455 w 85725"/>
                <a:gd name="connsiteY2" fmla="*/ 94033 h 95250"/>
                <a:gd name="connsiteX3" fmla="*/ 82603 w 85725"/>
                <a:gd name="connsiteY3" fmla="*/ 72125 h 95250"/>
                <a:gd name="connsiteX4" fmla="*/ 82603 w 85725"/>
                <a:gd name="connsiteY4" fmla="*/ 29263 h 95250"/>
                <a:gd name="connsiteX5" fmla="*/ 44503 w 85725"/>
                <a:gd name="connsiteY5" fmla="*/ 735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95250">
                  <a:moveTo>
                    <a:pt x="7355" y="29263"/>
                  </a:moveTo>
                  <a:lnTo>
                    <a:pt x="7355" y="72125"/>
                  </a:lnTo>
                  <a:lnTo>
                    <a:pt x="45455" y="94033"/>
                  </a:lnTo>
                  <a:lnTo>
                    <a:pt x="82603" y="72125"/>
                  </a:lnTo>
                  <a:lnTo>
                    <a:pt x="82603" y="29263"/>
                  </a:lnTo>
                  <a:lnTo>
                    <a:pt x="44503" y="7355"/>
                  </a:lnTo>
                  <a:close/>
                </a:path>
              </a:pathLst>
            </a:custGeom>
            <a:noFill/>
            <a:ln w="6350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43" name="Freeform: Shape 1241">
              <a:extLst>
                <a:ext uri="{FF2B5EF4-FFF2-40B4-BE49-F238E27FC236}">
                  <a16:creationId xmlns="" xmlns:a16="http://schemas.microsoft.com/office/drawing/2014/main" id="{509D75EE-659A-D91A-974D-DB5F068C1BD3}"/>
                </a:ext>
              </a:extLst>
            </p:cNvPr>
            <p:cNvSpPr/>
            <p:nvPr/>
          </p:nvSpPr>
          <p:spPr>
            <a:xfrm>
              <a:off x="5498095" y="6616796"/>
              <a:ext cx="97882" cy="36705"/>
            </a:xfrm>
            <a:custGeom>
              <a:avLst/>
              <a:gdLst>
                <a:gd name="connsiteX0" fmla="*/ 7355 w 76200"/>
                <a:gd name="connsiteY0" fmla="*/ 7355 h 28575"/>
                <a:gd name="connsiteX1" fmla="*/ 41645 w 76200"/>
                <a:gd name="connsiteY1" fmla="*/ 26405 h 28575"/>
                <a:gd name="connsiteX2" fmla="*/ 74030 w 76200"/>
                <a:gd name="connsiteY2" fmla="*/ 73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355" y="7355"/>
                  </a:moveTo>
                  <a:lnTo>
                    <a:pt x="41645" y="26405"/>
                  </a:lnTo>
                  <a:lnTo>
                    <a:pt x="74030" y="7355"/>
                  </a:lnTo>
                </a:path>
              </a:pathLst>
            </a:custGeom>
            <a:noFill/>
            <a:ln w="6350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44" name="Freeform: Shape 1242">
              <a:extLst>
                <a:ext uri="{FF2B5EF4-FFF2-40B4-BE49-F238E27FC236}">
                  <a16:creationId xmlns="" xmlns:a16="http://schemas.microsoft.com/office/drawing/2014/main" id="{3F28D9D5-BF3F-E458-09BF-DA2D9AA44CAE}"/>
                </a:ext>
              </a:extLst>
            </p:cNvPr>
            <p:cNvSpPr/>
            <p:nvPr/>
          </p:nvSpPr>
          <p:spPr>
            <a:xfrm>
              <a:off x="5540919" y="6642490"/>
              <a:ext cx="12235" cy="61176"/>
            </a:xfrm>
            <a:custGeom>
              <a:avLst/>
              <a:gdLst>
                <a:gd name="connsiteX0" fmla="*/ 7355 w 9525"/>
                <a:gd name="connsiteY0" fmla="*/ 46408 h 47625"/>
                <a:gd name="connsiteX1" fmla="*/ 8308 w 9525"/>
                <a:gd name="connsiteY1" fmla="*/ 735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7355" y="46408"/>
                  </a:moveTo>
                  <a:lnTo>
                    <a:pt x="8308" y="7355"/>
                  </a:lnTo>
                </a:path>
              </a:pathLst>
            </a:custGeom>
            <a:noFill/>
            <a:ln w="6350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126" name="Group 1224">
            <a:extLst>
              <a:ext uri="{FF2B5EF4-FFF2-40B4-BE49-F238E27FC236}">
                <a16:creationId xmlns="" xmlns:a16="http://schemas.microsoft.com/office/drawing/2014/main" id="{562D0138-D0DD-0974-322C-AFED1989C41C}"/>
              </a:ext>
            </a:extLst>
          </p:cNvPr>
          <p:cNvGrpSpPr/>
          <p:nvPr/>
        </p:nvGrpSpPr>
        <p:grpSpPr>
          <a:xfrm rot="4392419">
            <a:off x="2808493" y="1897165"/>
            <a:ext cx="151565" cy="168403"/>
            <a:chOff x="5493201" y="6586209"/>
            <a:chExt cx="110117" cy="122351"/>
          </a:xfrm>
        </p:grpSpPr>
        <p:sp>
          <p:nvSpPr>
            <p:cNvPr id="139" name="Freeform: Shape 1237">
              <a:extLst>
                <a:ext uri="{FF2B5EF4-FFF2-40B4-BE49-F238E27FC236}">
                  <a16:creationId xmlns="" xmlns:a16="http://schemas.microsoft.com/office/drawing/2014/main" id="{96F1F5F7-2CB8-A116-A3BE-84A0C21A9291}"/>
                </a:ext>
              </a:extLst>
            </p:cNvPr>
            <p:cNvSpPr/>
            <p:nvPr/>
          </p:nvSpPr>
          <p:spPr>
            <a:xfrm>
              <a:off x="5493201" y="6586209"/>
              <a:ext cx="110117" cy="122351"/>
            </a:xfrm>
            <a:custGeom>
              <a:avLst/>
              <a:gdLst>
                <a:gd name="connsiteX0" fmla="*/ 7355 w 85725"/>
                <a:gd name="connsiteY0" fmla="*/ 29263 h 95250"/>
                <a:gd name="connsiteX1" fmla="*/ 7355 w 85725"/>
                <a:gd name="connsiteY1" fmla="*/ 72125 h 95250"/>
                <a:gd name="connsiteX2" fmla="*/ 45455 w 85725"/>
                <a:gd name="connsiteY2" fmla="*/ 94033 h 95250"/>
                <a:gd name="connsiteX3" fmla="*/ 82603 w 85725"/>
                <a:gd name="connsiteY3" fmla="*/ 72125 h 95250"/>
                <a:gd name="connsiteX4" fmla="*/ 82603 w 85725"/>
                <a:gd name="connsiteY4" fmla="*/ 29263 h 95250"/>
                <a:gd name="connsiteX5" fmla="*/ 44503 w 85725"/>
                <a:gd name="connsiteY5" fmla="*/ 735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95250">
                  <a:moveTo>
                    <a:pt x="7355" y="29263"/>
                  </a:moveTo>
                  <a:lnTo>
                    <a:pt x="7355" y="72125"/>
                  </a:lnTo>
                  <a:lnTo>
                    <a:pt x="45455" y="94033"/>
                  </a:lnTo>
                  <a:lnTo>
                    <a:pt x="82603" y="72125"/>
                  </a:lnTo>
                  <a:lnTo>
                    <a:pt x="82603" y="29263"/>
                  </a:lnTo>
                  <a:lnTo>
                    <a:pt x="44503" y="7355"/>
                  </a:lnTo>
                  <a:close/>
                </a:path>
              </a:pathLst>
            </a:custGeom>
            <a:noFill/>
            <a:ln w="6350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40" name="Freeform: Shape 1238">
              <a:extLst>
                <a:ext uri="{FF2B5EF4-FFF2-40B4-BE49-F238E27FC236}">
                  <a16:creationId xmlns="" xmlns:a16="http://schemas.microsoft.com/office/drawing/2014/main" id="{68399E7B-6A1E-C46E-614F-CA98AD7FB505}"/>
                </a:ext>
              </a:extLst>
            </p:cNvPr>
            <p:cNvSpPr/>
            <p:nvPr/>
          </p:nvSpPr>
          <p:spPr>
            <a:xfrm>
              <a:off x="5498095" y="6616796"/>
              <a:ext cx="97882" cy="36705"/>
            </a:xfrm>
            <a:custGeom>
              <a:avLst/>
              <a:gdLst>
                <a:gd name="connsiteX0" fmla="*/ 7355 w 76200"/>
                <a:gd name="connsiteY0" fmla="*/ 7355 h 28575"/>
                <a:gd name="connsiteX1" fmla="*/ 41645 w 76200"/>
                <a:gd name="connsiteY1" fmla="*/ 26405 h 28575"/>
                <a:gd name="connsiteX2" fmla="*/ 74030 w 76200"/>
                <a:gd name="connsiteY2" fmla="*/ 73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355" y="7355"/>
                  </a:moveTo>
                  <a:lnTo>
                    <a:pt x="41645" y="26405"/>
                  </a:lnTo>
                  <a:lnTo>
                    <a:pt x="74030" y="7355"/>
                  </a:lnTo>
                </a:path>
              </a:pathLst>
            </a:custGeom>
            <a:noFill/>
            <a:ln w="6350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41" name="Freeform: Shape 1239">
              <a:extLst>
                <a:ext uri="{FF2B5EF4-FFF2-40B4-BE49-F238E27FC236}">
                  <a16:creationId xmlns="" xmlns:a16="http://schemas.microsoft.com/office/drawing/2014/main" id="{081324EA-CA3A-E648-8598-1683F12BC171}"/>
                </a:ext>
              </a:extLst>
            </p:cNvPr>
            <p:cNvSpPr/>
            <p:nvPr/>
          </p:nvSpPr>
          <p:spPr>
            <a:xfrm>
              <a:off x="5540919" y="6642490"/>
              <a:ext cx="12235" cy="61176"/>
            </a:xfrm>
            <a:custGeom>
              <a:avLst/>
              <a:gdLst>
                <a:gd name="connsiteX0" fmla="*/ 7355 w 9525"/>
                <a:gd name="connsiteY0" fmla="*/ 46408 h 47625"/>
                <a:gd name="connsiteX1" fmla="*/ 8308 w 9525"/>
                <a:gd name="connsiteY1" fmla="*/ 735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7355" y="46408"/>
                  </a:moveTo>
                  <a:lnTo>
                    <a:pt x="8308" y="7355"/>
                  </a:lnTo>
                </a:path>
              </a:pathLst>
            </a:custGeom>
            <a:noFill/>
            <a:ln w="6350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16930" y="4242267"/>
            <a:ext cx="12191999" cy="523220"/>
          </a:xfrm>
          <a:prstGeom prst="rect">
            <a:avLst/>
          </a:prstGeom>
          <a:solidFill>
            <a:srgbClr val="237424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TEŞEKKÜRLER...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-16932" y="5278973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00000"/>
                </a:solidFill>
                <a:latin typeface="Chalkduster"/>
                <a:cs typeface="Chalkduster"/>
              </a:rPr>
              <a:t>	</a:t>
            </a:r>
            <a:endParaRPr lang="en-US" sz="3600" b="1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25687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544300" y="1092199"/>
            <a:ext cx="647700" cy="57658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711200" cy="5583331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0"/>
            <a:ext cx="4579620" cy="6858000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>
            <a:glow rad="292100">
              <a:schemeClr val="bg1">
                <a:lumMod val="85000"/>
                <a:alpha val="75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863601" y="1092199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/>
              <a:t>Stres</a:t>
            </a:r>
            <a:r>
              <a:rPr lang="en-US" sz="2800" b="1" dirty="0"/>
              <a:t> </a:t>
            </a:r>
            <a:r>
              <a:rPr lang="en-US" sz="2800" b="1" dirty="0" err="1"/>
              <a:t>altındayken</a:t>
            </a:r>
            <a:r>
              <a:rPr lang="en-US" sz="2800" b="1" dirty="0"/>
              <a:t> </a:t>
            </a:r>
            <a:r>
              <a:rPr lang="en-US" sz="2800" b="1" dirty="0" err="1"/>
              <a:t>yardıma</a:t>
            </a:r>
            <a:r>
              <a:rPr lang="en-US" sz="2800" b="1" dirty="0"/>
              <a:t> </a:t>
            </a:r>
            <a:r>
              <a:rPr lang="en-US" sz="2800" b="1" dirty="0" err="1"/>
              <a:t>ihtiyaç</a:t>
            </a:r>
            <a:r>
              <a:rPr lang="en-US" sz="2800" b="1" dirty="0"/>
              <a:t> </a:t>
            </a:r>
            <a:r>
              <a:rPr lang="en-US" sz="2800" b="1" dirty="0" err="1"/>
              <a:t>duyarlar</a:t>
            </a:r>
            <a:r>
              <a:rPr lang="is-IS" sz="2800" b="1" dirty="0"/>
              <a:t>…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551333" y="3666066"/>
            <a:ext cx="27262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Yeni nesil kimyasal olmayan gübreler çözüm!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605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711200" cy="5583331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97467" y="1740223"/>
            <a:ext cx="9685867" cy="38092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buClr>
                <a:srgbClr val="008000"/>
              </a:buClr>
              <a:buSzPct val="90000"/>
            </a:pPr>
            <a:r>
              <a:rPr lang="en-US" sz="2400" b="1" dirty="0" err="1"/>
              <a:t>Bitkilerin</a:t>
            </a:r>
            <a:r>
              <a:rPr lang="en-US" sz="2400" b="1" dirty="0"/>
              <a:t> </a:t>
            </a:r>
            <a:r>
              <a:rPr lang="en-US" sz="2400" b="1" dirty="0" err="1"/>
              <a:t>bağışıklık</a:t>
            </a:r>
            <a:r>
              <a:rPr lang="en-US" sz="2400" b="1" dirty="0"/>
              <a:t> </a:t>
            </a:r>
            <a:r>
              <a:rPr lang="en-US" sz="2400" b="1" dirty="0" err="1"/>
              <a:t>sistemini</a:t>
            </a:r>
            <a:r>
              <a:rPr lang="en-US" sz="2400" b="1" dirty="0"/>
              <a:t> </a:t>
            </a:r>
            <a:r>
              <a:rPr lang="en-US" sz="2400" b="1" dirty="0" err="1"/>
              <a:t>güçlendirmek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toprak</a:t>
            </a:r>
            <a:r>
              <a:rPr lang="en-US" sz="2400" b="1" dirty="0"/>
              <a:t> </a:t>
            </a:r>
            <a:r>
              <a:rPr lang="en-US" sz="2400" b="1" dirty="0" err="1"/>
              <a:t>sağlığını</a:t>
            </a:r>
            <a:r>
              <a:rPr lang="en-US" sz="2400" b="1" dirty="0"/>
              <a:t> </a:t>
            </a:r>
            <a:r>
              <a:rPr lang="en-US" sz="2400" b="1" dirty="0" err="1"/>
              <a:t>iyileştirmek</a:t>
            </a:r>
            <a:r>
              <a:rPr lang="en-US" sz="2400" b="1" dirty="0"/>
              <a:t>: </a:t>
            </a:r>
            <a:r>
              <a:rPr lang="en-US" sz="2400" dirty="0" err="1"/>
              <a:t>bitkiler</a:t>
            </a:r>
            <a:r>
              <a:rPr lang="en-US" sz="2400" dirty="0"/>
              <a:t> </a:t>
            </a:r>
            <a:r>
              <a:rPr lang="en-US" sz="2400" dirty="0" err="1"/>
              <a:t>strese</a:t>
            </a:r>
            <a:r>
              <a:rPr lang="en-US" sz="2400" dirty="0"/>
              <a:t> </a:t>
            </a:r>
            <a:r>
              <a:rPr lang="en-US" sz="2400" dirty="0" err="1"/>
              <a:t>karşı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dayanıklı</a:t>
            </a:r>
            <a:r>
              <a:rPr lang="en-US" sz="2400" dirty="0"/>
              <a:t> hale </a:t>
            </a:r>
            <a:r>
              <a:rPr lang="en-US" sz="2400" dirty="0" err="1"/>
              <a:t>gelir</a:t>
            </a:r>
            <a:r>
              <a:rPr lang="en-US" sz="2400" dirty="0"/>
              <a:t>, </a:t>
            </a:r>
            <a:r>
              <a:rPr lang="en-US" sz="2400" dirty="0" err="1"/>
              <a:t>artan</a:t>
            </a:r>
            <a:r>
              <a:rPr lang="en-US" sz="2400" dirty="0"/>
              <a:t> </a:t>
            </a:r>
            <a:r>
              <a:rPr lang="en-US" sz="2400" dirty="0" err="1"/>
              <a:t>dayanıklılık</a:t>
            </a:r>
            <a:r>
              <a:rPr lang="en-US" sz="2400" dirty="0"/>
              <a:t> </a:t>
            </a:r>
            <a:r>
              <a:rPr lang="en-US" sz="2400" dirty="0" err="1"/>
              <a:t>verimi</a:t>
            </a:r>
            <a:r>
              <a:rPr lang="en-US" sz="2400" dirty="0"/>
              <a:t> </a:t>
            </a:r>
            <a:r>
              <a:rPr lang="en-US" sz="2400" dirty="0" err="1"/>
              <a:t>artırır</a:t>
            </a:r>
            <a:r>
              <a:rPr lang="en-US" sz="2400" dirty="0"/>
              <a:t>.</a:t>
            </a:r>
          </a:p>
          <a:p>
            <a:pPr algn="just">
              <a:lnSpc>
                <a:spcPct val="110000"/>
              </a:lnSpc>
              <a:buClr>
                <a:srgbClr val="008000"/>
              </a:buClr>
              <a:buSzPct val="90000"/>
            </a:pPr>
            <a:endParaRPr lang="en-US" sz="2400" b="1" dirty="0"/>
          </a:p>
          <a:p>
            <a:pPr algn="just">
              <a:lnSpc>
                <a:spcPct val="110000"/>
              </a:lnSpc>
              <a:buClr>
                <a:srgbClr val="008000"/>
              </a:buClr>
              <a:buSzPct val="90000"/>
            </a:pPr>
            <a:r>
              <a:rPr lang="en-US" sz="2400" b="1" dirty="0" err="1"/>
              <a:t>Rejeneratif</a:t>
            </a:r>
            <a:r>
              <a:rPr lang="en-US" sz="2400" b="1" dirty="0"/>
              <a:t> </a:t>
            </a:r>
            <a:r>
              <a:rPr lang="en-US" sz="2400" b="1" dirty="0" err="1"/>
              <a:t>tarıma</a:t>
            </a:r>
            <a:r>
              <a:rPr lang="en-US" sz="2400" b="1" dirty="0"/>
              <a:t> </a:t>
            </a:r>
            <a:r>
              <a:rPr lang="en-US" sz="2400" b="1" dirty="0" err="1"/>
              <a:t>katkıda</a:t>
            </a:r>
            <a:r>
              <a:rPr lang="en-US" sz="2400" b="1" dirty="0"/>
              <a:t> </a:t>
            </a:r>
            <a:r>
              <a:rPr lang="en-US" sz="2400" b="1" dirty="0" err="1"/>
              <a:t>bulunmak</a:t>
            </a:r>
            <a:r>
              <a:rPr lang="en-US" sz="2400" b="1" dirty="0"/>
              <a:t>: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kaynaklarını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biyoçeşitliliği</a:t>
            </a:r>
            <a:r>
              <a:rPr lang="en-US" sz="2400" dirty="0"/>
              <a:t> </a:t>
            </a:r>
            <a:r>
              <a:rPr lang="en-US" sz="2400" dirty="0" err="1"/>
              <a:t>korurken</a:t>
            </a:r>
            <a:r>
              <a:rPr lang="en-US" sz="2400" dirty="0"/>
              <a:t> </a:t>
            </a:r>
            <a:r>
              <a:rPr lang="en-US" sz="2400" dirty="0" err="1"/>
              <a:t>toprak</a:t>
            </a:r>
            <a:r>
              <a:rPr lang="en-US" sz="2400" dirty="0"/>
              <a:t> </a:t>
            </a:r>
            <a:r>
              <a:rPr lang="en-US" sz="2400" dirty="0" err="1"/>
              <a:t>verimliliğini</a:t>
            </a:r>
            <a:r>
              <a:rPr lang="en-US" sz="2400" dirty="0"/>
              <a:t> </a:t>
            </a:r>
            <a:r>
              <a:rPr lang="en-US" sz="2400" dirty="0" err="1"/>
              <a:t>artırmak</a:t>
            </a:r>
            <a:r>
              <a:rPr lang="en-US" sz="2400" b="1" dirty="0"/>
              <a:t>.</a:t>
            </a:r>
          </a:p>
          <a:p>
            <a:pPr algn="just">
              <a:lnSpc>
                <a:spcPct val="110000"/>
              </a:lnSpc>
              <a:buClr>
                <a:srgbClr val="008000"/>
              </a:buClr>
              <a:buSzPct val="90000"/>
            </a:pPr>
            <a:endParaRPr lang="en-US" sz="2400" b="1" dirty="0"/>
          </a:p>
          <a:p>
            <a:pPr algn="just">
              <a:lnSpc>
                <a:spcPct val="110000"/>
              </a:lnSpc>
              <a:buClr>
                <a:srgbClr val="008000"/>
              </a:buClr>
              <a:buSzPct val="90000"/>
            </a:pPr>
            <a:r>
              <a:rPr lang="en-US" sz="2400" b="1" dirty="0" err="1"/>
              <a:t>Kimyasalların</a:t>
            </a:r>
            <a:r>
              <a:rPr lang="en-US" sz="2400" b="1" dirty="0"/>
              <a:t> </a:t>
            </a:r>
            <a:r>
              <a:rPr lang="en-US" sz="2400" b="1" dirty="0" err="1"/>
              <a:t>kullanımının</a:t>
            </a:r>
            <a:r>
              <a:rPr lang="en-US" sz="2400" b="1" dirty="0"/>
              <a:t> </a:t>
            </a:r>
            <a:r>
              <a:rPr lang="en-US" sz="2400" b="1" dirty="0" err="1"/>
              <a:t>azaltılması</a:t>
            </a:r>
            <a:r>
              <a:rPr lang="en-US" sz="2400" b="1" dirty="0"/>
              <a:t>: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karbon</a:t>
            </a:r>
            <a:r>
              <a:rPr lang="en-US" sz="2400" dirty="0"/>
              <a:t> </a:t>
            </a:r>
            <a:r>
              <a:rPr lang="en-US" sz="2400" dirty="0" err="1"/>
              <a:t>emisyonu</a:t>
            </a:r>
            <a:r>
              <a:rPr lang="en-US" sz="2400" dirty="0"/>
              <a:t>,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kirlilik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254001" y="0"/>
            <a:ext cx="10329333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800000"/>
              </a:solidFill>
            </a:endParaRPr>
          </a:p>
          <a:p>
            <a:r>
              <a:rPr lang="tr-TR" sz="3600" b="1" dirty="0">
                <a:solidFill>
                  <a:srgbClr val="800000"/>
                </a:solidFill>
              </a:rPr>
              <a:t>Hedefler</a:t>
            </a:r>
            <a:endParaRPr lang="en-US" sz="3600" b="1" dirty="0">
              <a:solidFill>
                <a:srgbClr val="800000"/>
              </a:solidFill>
            </a:endParaRPr>
          </a:p>
          <a:p>
            <a:pPr algn="ctr"/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6" name="Picture 5" descr="Screen Shot 2022-11-06 at 16.0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230" y="5397870"/>
            <a:ext cx="1460130" cy="1460130"/>
          </a:xfrm>
          <a:prstGeom prst="rect">
            <a:avLst/>
          </a:prstGeom>
        </p:spPr>
      </p:pic>
      <p:pic>
        <p:nvPicPr>
          <p:cNvPr id="7" name="Picture 6" descr="Screen Shot 2022-11-06 at 16.0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97" y="3914220"/>
            <a:ext cx="1479342" cy="1460130"/>
          </a:xfrm>
          <a:prstGeom prst="rect">
            <a:avLst/>
          </a:prstGeom>
        </p:spPr>
      </p:pic>
      <p:pic>
        <p:nvPicPr>
          <p:cNvPr id="8" name="Picture 7" descr="Screen Shot 2022-11-06 at 16.00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364" y="2420224"/>
            <a:ext cx="1508479" cy="1460130"/>
          </a:xfrm>
          <a:prstGeom prst="rect">
            <a:avLst/>
          </a:prstGeom>
        </p:spPr>
      </p:pic>
      <p:pic>
        <p:nvPicPr>
          <p:cNvPr id="9" name="Picture 8" descr="Screen Shot 2022-11-06 at 16.00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51" y="812800"/>
            <a:ext cx="1602914" cy="15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42700" y="-305611"/>
            <a:ext cx="749300" cy="63754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Rectangle 478"/>
          <p:cNvSpPr/>
          <p:nvPr/>
        </p:nvSpPr>
        <p:spPr>
          <a:xfrm>
            <a:off x="203200" y="791888"/>
            <a:ext cx="10996083" cy="1569660"/>
          </a:xfrm>
          <a:prstGeom prst="rect">
            <a:avLst/>
          </a:prstGeom>
          <a:solidFill>
            <a:schemeClr val="accent5">
              <a:lumMod val="50000"/>
              <a:lumOff val="50000"/>
              <a:alpha val="50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303030"/>
                </a:solidFill>
              </a:rPr>
              <a:t>Biyostimülanlar</a:t>
            </a:r>
            <a:r>
              <a:rPr lang="en-US" sz="2400" b="1" dirty="0">
                <a:solidFill>
                  <a:srgbClr val="303030"/>
                </a:solidFill>
              </a:rPr>
              <a:t>, </a:t>
            </a:r>
            <a:r>
              <a:rPr lang="en-US" sz="2400" b="1" dirty="0" err="1">
                <a:solidFill>
                  <a:srgbClr val="303030"/>
                </a:solidFill>
              </a:rPr>
              <a:t>besin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alımını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artırmak</a:t>
            </a:r>
            <a:r>
              <a:rPr lang="en-US" sz="2400" b="1" dirty="0">
                <a:solidFill>
                  <a:srgbClr val="303030"/>
                </a:solidFill>
              </a:rPr>
              <a:t>, bitki </a:t>
            </a:r>
            <a:r>
              <a:rPr lang="en-US" sz="2400" b="1" dirty="0" err="1">
                <a:solidFill>
                  <a:srgbClr val="303030"/>
                </a:solidFill>
              </a:rPr>
              <a:t>büyümesini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teşvik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etmek</a:t>
            </a:r>
            <a:r>
              <a:rPr lang="en-US" sz="2400" b="1" dirty="0">
                <a:solidFill>
                  <a:srgbClr val="303030"/>
                </a:solidFill>
              </a:rPr>
              <a:t>, </a:t>
            </a:r>
            <a:r>
              <a:rPr lang="en-US" sz="2400" b="1" dirty="0" err="1">
                <a:solidFill>
                  <a:srgbClr val="303030"/>
                </a:solidFill>
              </a:rPr>
              <a:t>abiyotik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ve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biyotik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streslere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karşı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toleransı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artırmak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ve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ürün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kalitesini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iyileştirmek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için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toprağa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uygulanan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organik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bazlı</a:t>
            </a:r>
            <a:r>
              <a:rPr lang="en-US" sz="2400" b="1" dirty="0">
                <a:solidFill>
                  <a:srgbClr val="303030"/>
                </a:solidFill>
              </a:rPr>
              <a:t> bitki </a:t>
            </a:r>
            <a:r>
              <a:rPr lang="en-US" sz="2400" b="1" dirty="0" err="1">
                <a:solidFill>
                  <a:srgbClr val="303030"/>
                </a:solidFill>
              </a:rPr>
              <a:t>destekleyici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maddeler</a:t>
            </a:r>
            <a:r>
              <a:rPr lang="tr-TR" sz="2400" b="1" dirty="0">
                <a:solidFill>
                  <a:srgbClr val="303030"/>
                </a:solidFill>
              </a:rPr>
              <a:t>,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mikroorganizmalar</a:t>
            </a:r>
            <a:r>
              <a:rPr lang="tr-TR" sz="2400" b="1" dirty="0">
                <a:solidFill>
                  <a:srgbClr val="303030"/>
                </a:solidFill>
              </a:rPr>
              <a:t> ve </a:t>
            </a:r>
            <a:r>
              <a:rPr lang="tr-TR" sz="2400" b="1" dirty="0" err="1">
                <a:solidFill>
                  <a:srgbClr val="303030"/>
                </a:solidFill>
              </a:rPr>
              <a:t>enzymelerdir</a:t>
            </a:r>
            <a:r>
              <a:rPr lang="en-US" sz="2400" b="1" dirty="0">
                <a:solidFill>
                  <a:srgbClr val="303030"/>
                </a:solidFill>
              </a:rPr>
              <a:t>.</a:t>
            </a:r>
          </a:p>
        </p:txBody>
      </p:sp>
      <p:sp>
        <p:nvSpPr>
          <p:cNvPr id="480" name="TextBox 479"/>
          <p:cNvSpPr txBox="1"/>
          <p:nvPr/>
        </p:nvSpPr>
        <p:spPr>
          <a:xfrm>
            <a:off x="706237" y="48391"/>
            <a:ext cx="1097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Biostimulants</a:t>
            </a:r>
            <a:endParaRPr lang="en-ID" sz="2800" b="1" dirty="0">
              <a:solidFill>
                <a:srgbClr val="800000"/>
              </a:solidFill>
            </a:endParaRPr>
          </a:p>
        </p:txBody>
      </p:sp>
      <p:sp>
        <p:nvSpPr>
          <p:cNvPr id="481" name="Rectangle 480"/>
          <p:cNvSpPr/>
          <p:nvPr/>
        </p:nvSpPr>
        <p:spPr>
          <a:xfrm>
            <a:off x="383874" y="202330"/>
            <a:ext cx="315221" cy="244631"/>
          </a:xfrm>
          <a:prstGeom prst="rect">
            <a:avLst/>
          </a:prstGeom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22-11-06 at 16.5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2" y="3356213"/>
            <a:ext cx="5214758" cy="2904963"/>
          </a:xfrm>
          <a:prstGeom prst="rect">
            <a:avLst/>
          </a:prstGeom>
          <a:ln w="28575" cmpd="sng">
            <a:solidFill>
              <a:srgbClr val="7F7F7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3200" y="6347133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www.agribusinessglobal.com</a:t>
            </a:r>
            <a:r>
              <a:rPr lang="en-US" sz="1000" dirty="0"/>
              <a:t>/plant-health/new-european-regulation-opens-door-to-a-more-sustainable-agriculture/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2980214" y="2724084"/>
            <a:ext cx="5163957" cy="400110"/>
          </a:xfrm>
          <a:prstGeom prst="rect">
            <a:avLst/>
          </a:prstGeom>
          <a:solidFill>
            <a:srgbClr val="237424"/>
          </a:solidFill>
          <a:ln w="38100" cmpd="sng"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 new EU regulation is on the way!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21200" y="4385735"/>
            <a:ext cx="575733" cy="0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/>
          <p:cNvCxnSpPr/>
          <p:nvPr/>
        </p:nvCxnSpPr>
        <p:spPr>
          <a:xfrm>
            <a:off x="355599" y="4673602"/>
            <a:ext cx="4910667" cy="0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/>
          <p:cNvCxnSpPr/>
          <p:nvPr/>
        </p:nvCxnSpPr>
        <p:spPr>
          <a:xfrm>
            <a:off x="355602" y="4893734"/>
            <a:ext cx="4560659" cy="0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/>
          <p:nvPr/>
        </p:nvCxnSpPr>
        <p:spPr>
          <a:xfrm>
            <a:off x="355605" y="5130799"/>
            <a:ext cx="4131729" cy="0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22-11-06 at 23.23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44" y="3356213"/>
            <a:ext cx="5873156" cy="2904963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86404" y="6383869"/>
            <a:ext cx="6383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https://biostimulants.eu/wp-content/uploads/2022/04/20220401-EBIC-MO-PositionPaper-v7-final.pdf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00" y="3522136"/>
            <a:ext cx="452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22-11-07 at 00.16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3413419"/>
            <a:ext cx="2353733" cy="1083308"/>
          </a:xfrm>
          <a:prstGeom prst="rect">
            <a:avLst/>
          </a:prstGeom>
        </p:spPr>
      </p:pic>
      <p:pic>
        <p:nvPicPr>
          <p:cNvPr id="10" name="Picture 9" descr="Screen Shot 2022-11-07 at 00.17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59" y="2707878"/>
            <a:ext cx="1596908" cy="20979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69544" y="3369739"/>
            <a:ext cx="149165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1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2-11-06 at 23.32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86267"/>
            <a:ext cx="7054915" cy="3860800"/>
          </a:xfrm>
          <a:prstGeom prst="rect">
            <a:avLst/>
          </a:prstGeom>
          <a:ln w="28575" cmpd="sng">
            <a:solidFill>
              <a:srgbClr val="00408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22-11-06 at 23.40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4" y="4343400"/>
            <a:ext cx="6798733" cy="13777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362268" y="1274669"/>
            <a:ext cx="829732" cy="5583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711200" cy="43180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54666" y="6362351"/>
            <a:ext cx="9955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www.marketsandmarkets.com</a:t>
            </a:r>
            <a:r>
              <a:rPr lang="en-US" sz="1000" dirty="0"/>
              <a:t>/Market-Reports/biostimulant-market-1081.html?gclid=EAIaIQobChMIraan_MTz-gIVS_F3Ch0xhAG3EAAYASAAEgK8U_D_BwE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37200" y="1439333"/>
            <a:ext cx="3589867" cy="541868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42700" y="0"/>
            <a:ext cx="749300" cy="63754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TextBox 484"/>
          <p:cNvSpPr txBox="1"/>
          <p:nvPr/>
        </p:nvSpPr>
        <p:spPr>
          <a:xfrm>
            <a:off x="321733" y="3924266"/>
            <a:ext cx="10900449" cy="230832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38100" cmpd="sng"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2400" b="1" dirty="0"/>
              <a:t>Bileşiminde </a:t>
            </a:r>
            <a:r>
              <a:rPr lang="tr-TR" sz="2400" b="1" dirty="0" err="1"/>
              <a:t>hümik</a:t>
            </a:r>
            <a:r>
              <a:rPr lang="tr-TR" sz="2400" b="1" dirty="0"/>
              <a:t> maddeler, amino asitler, faydalı mikroorganizmalar ve enzimler içeren yeni nesil ürünler geliştiriyoruz.</a:t>
            </a:r>
          </a:p>
          <a:p>
            <a:pPr algn="just"/>
            <a:r>
              <a:rPr lang="tr-TR" sz="2400" b="1" dirty="0"/>
              <a:t>Yıllar süren araştırma ve geliştirme çalışmalarının ardından bitkilerin değişen stres koşullarına karşı koyabilmesini sağlayarak kimyasal gübre ve pestisit </a:t>
            </a:r>
            <a:r>
              <a:rPr lang="tr-TR" sz="2400" b="1" dirty="0" err="1"/>
              <a:t>kullanmanıa</a:t>
            </a:r>
            <a:r>
              <a:rPr lang="tr-TR" sz="2400" b="1" dirty="0"/>
              <a:t> olan bağımlılığın azaltılmasına/yok edilmesine imkan sağlayan formülasyonlar üretiyoruz. 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733" y="1164414"/>
            <a:ext cx="10900449" cy="830997"/>
          </a:xfrm>
          <a:prstGeom prst="rect">
            <a:avLst/>
          </a:prstGeom>
          <a:solidFill>
            <a:schemeClr val="accent5">
              <a:lumMod val="50000"/>
              <a:lumOff val="50000"/>
              <a:alpha val="50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303030"/>
                </a:solidFill>
              </a:rPr>
              <a:t>Biyostimülanlar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arasında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hümik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maddeler</a:t>
            </a:r>
            <a:r>
              <a:rPr lang="en-US" sz="2400" b="1" dirty="0">
                <a:solidFill>
                  <a:srgbClr val="303030"/>
                </a:solidFill>
              </a:rPr>
              <a:t>, </a:t>
            </a:r>
            <a:r>
              <a:rPr lang="en-US" sz="2400" b="1" dirty="0" err="1">
                <a:solidFill>
                  <a:srgbClr val="303030"/>
                </a:solidFill>
              </a:rPr>
              <a:t>bazı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yararlı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mikroorganizmalar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ve</a:t>
            </a:r>
            <a:r>
              <a:rPr lang="en-US" sz="2400" b="1" dirty="0">
                <a:solidFill>
                  <a:srgbClr val="303030"/>
                </a:solidFill>
              </a:rPr>
              <a:t> amino </a:t>
            </a:r>
            <a:r>
              <a:rPr lang="en-US" sz="2400" b="1" dirty="0" err="1">
                <a:solidFill>
                  <a:srgbClr val="303030"/>
                </a:solidFill>
              </a:rPr>
              <a:t>asitler</a:t>
            </a:r>
            <a:r>
              <a:rPr lang="tr-TR" sz="2400" b="1" dirty="0">
                <a:solidFill>
                  <a:srgbClr val="303030"/>
                </a:solidFill>
              </a:rPr>
              <a:t>de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yer</a:t>
            </a:r>
            <a:r>
              <a:rPr lang="en-US" sz="2400" b="1" dirty="0">
                <a:solidFill>
                  <a:srgbClr val="303030"/>
                </a:solidFill>
              </a:rPr>
              <a:t> </a:t>
            </a:r>
            <a:r>
              <a:rPr lang="en-US" sz="2400" b="1" dirty="0" err="1">
                <a:solidFill>
                  <a:srgbClr val="303030"/>
                </a:solidFill>
              </a:rPr>
              <a:t>alır</a:t>
            </a:r>
            <a:r>
              <a:rPr lang="en-US" sz="2400" b="1" dirty="0">
                <a:solidFill>
                  <a:srgbClr val="30303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237" y="48391"/>
            <a:ext cx="10977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Yeni </a:t>
            </a:r>
            <a:r>
              <a:rPr lang="en-US" sz="2400" b="1" dirty="0" err="1">
                <a:solidFill>
                  <a:srgbClr val="800000"/>
                </a:solidFill>
              </a:rPr>
              <a:t>nesil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gübreler</a:t>
            </a:r>
            <a:r>
              <a:rPr lang="en-US" sz="2400" b="1" dirty="0">
                <a:solidFill>
                  <a:srgbClr val="800000"/>
                </a:solidFill>
              </a:rPr>
              <a:t>:</a:t>
            </a:r>
          </a:p>
          <a:p>
            <a:r>
              <a:rPr lang="en-US" sz="2400" b="1" dirty="0" err="1">
                <a:solidFill>
                  <a:srgbClr val="800000"/>
                </a:solidFill>
              </a:rPr>
              <a:t>biyostimülanlar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mikroorganizmalar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ve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enzimler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içeren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formülasyonlar</a:t>
            </a:r>
            <a:endParaRPr lang="en-ID" sz="2400" b="1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874" y="202330"/>
            <a:ext cx="315221" cy="244631"/>
          </a:xfrm>
          <a:prstGeom prst="rect">
            <a:avLst/>
          </a:prstGeom>
          <a:ln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3" y="2236799"/>
            <a:ext cx="10900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Bununla</a:t>
            </a:r>
            <a:r>
              <a:rPr lang="en-US" sz="2400" b="1" dirty="0"/>
              <a:t> </a:t>
            </a:r>
            <a:r>
              <a:rPr lang="en-US" sz="2400" b="1" dirty="0" err="1"/>
              <a:t>birlikte</a:t>
            </a:r>
            <a:r>
              <a:rPr lang="en-US" sz="2400" b="1" dirty="0"/>
              <a:t>, </a:t>
            </a:r>
            <a:r>
              <a:rPr lang="en-US" sz="2400" b="1" dirty="0" err="1"/>
              <a:t>yalnızca</a:t>
            </a:r>
            <a:r>
              <a:rPr lang="en-US" sz="2400" b="1" dirty="0"/>
              <a:t> </a:t>
            </a:r>
            <a:r>
              <a:rPr lang="en-US" sz="2400" b="1" dirty="0" err="1"/>
              <a:t>biyostimülanların</a:t>
            </a:r>
            <a:r>
              <a:rPr lang="en-US" sz="2400" b="1" dirty="0"/>
              <a:t> </a:t>
            </a:r>
            <a:r>
              <a:rPr lang="en-US" sz="2400" b="1" dirty="0" err="1"/>
              <a:t>kullanılması</a:t>
            </a:r>
            <a:r>
              <a:rPr lang="en-US" sz="2400" b="1" dirty="0"/>
              <a:t>, </a:t>
            </a:r>
            <a:r>
              <a:rPr lang="en-US" sz="2400" b="1" dirty="0" err="1"/>
              <a:t>bozulmuş</a:t>
            </a:r>
            <a:r>
              <a:rPr lang="en-US" sz="2400" b="1" dirty="0"/>
              <a:t> </a:t>
            </a:r>
            <a:r>
              <a:rPr lang="en-US" sz="2400" b="1" dirty="0" err="1"/>
              <a:t>toprak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bitki </a:t>
            </a:r>
            <a:r>
              <a:rPr lang="en-US" sz="2400" b="1" dirty="0" err="1"/>
              <a:t>stresi</a:t>
            </a:r>
            <a:r>
              <a:rPr lang="en-US" sz="2400" b="1" dirty="0"/>
              <a:t> </a:t>
            </a:r>
            <a:r>
              <a:rPr lang="en-US" sz="2400" b="1" dirty="0" err="1"/>
              <a:t>ile</a:t>
            </a:r>
            <a:r>
              <a:rPr lang="en-US" sz="2400" b="1" dirty="0"/>
              <a:t> </a:t>
            </a:r>
            <a:r>
              <a:rPr lang="en-US" sz="2400" b="1" dirty="0" err="1"/>
              <a:t>ilgili</a:t>
            </a:r>
            <a:r>
              <a:rPr lang="en-US" sz="2400" b="1" dirty="0"/>
              <a:t> </a:t>
            </a:r>
            <a:r>
              <a:rPr lang="en-US" sz="2400" b="1" dirty="0" err="1"/>
              <a:t>sorunları</a:t>
            </a:r>
            <a:r>
              <a:rPr lang="en-US" sz="2400" b="1" dirty="0"/>
              <a:t> her zaman </a:t>
            </a:r>
            <a:r>
              <a:rPr lang="en-US" sz="2400" b="1" dirty="0" err="1"/>
              <a:t>çözmez</a:t>
            </a:r>
            <a:r>
              <a:rPr lang="en-US" sz="2400" b="1" dirty="0"/>
              <a:t>. </a:t>
            </a:r>
            <a:r>
              <a:rPr lang="en-US" sz="2400" b="1" dirty="0" err="1"/>
              <a:t>Çoğu</a:t>
            </a:r>
            <a:r>
              <a:rPr lang="en-US" sz="2400" b="1" dirty="0"/>
              <a:t> </a:t>
            </a:r>
            <a:r>
              <a:rPr lang="en-US" sz="2400" b="1" dirty="0" err="1"/>
              <a:t>durumda</a:t>
            </a:r>
            <a:r>
              <a:rPr lang="en-US" sz="2400" b="1" dirty="0"/>
              <a:t> PGPR (bitki </a:t>
            </a:r>
            <a:r>
              <a:rPr lang="en-US" sz="2400" b="1" dirty="0" err="1"/>
              <a:t>büyümesini</a:t>
            </a:r>
            <a:r>
              <a:rPr lang="en-US" sz="2400" b="1" dirty="0"/>
              <a:t> </a:t>
            </a:r>
            <a:r>
              <a:rPr lang="en-US" sz="2400" b="1" dirty="0" err="1"/>
              <a:t>teşvik</a:t>
            </a:r>
            <a:r>
              <a:rPr lang="en-US" sz="2400" b="1" dirty="0"/>
              <a:t> </a:t>
            </a:r>
            <a:r>
              <a:rPr lang="en-US" sz="2400" b="1" dirty="0" err="1"/>
              <a:t>eden</a:t>
            </a:r>
            <a:r>
              <a:rPr lang="en-US" sz="2400" b="1" dirty="0"/>
              <a:t> </a:t>
            </a:r>
            <a:r>
              <a:rPr lang="en-US" sz="2400" b="1" dirty="0" err="1"/>
              <a:t>rizobakteriler</a:t>
            </a:r>
            <a:r>
              <a:rPr lang="en-US" sz="2400" b="1" dirty="0"/>
              <a:t>)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enzimlere</a:t>
            </a:r>
            <a:r>
              <a:rPr lang="en-US" sz="2400" b="1" dirty="0"/>
              <a:t> de </a:t>
            </a:r>
            <a:r>
              <a:rPr lang="en-US" sz="2400" b="1" dirty="0" err="1"/>
              <a:t>ihtiyaç</a:t>
            </a:r>
            <a:r>
              <a:rPr lang="en-US" sz="2400" b="1" dirty="0"/>
              <a:t> </a:t>
            </a:r>
            <a:r>
              <a:rPr lang="en-US" sz="2400" b="1" dirty="0" err="1"/>
              <a:t>duyulur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97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CA3BFD-DCF5-4E43-A135-8E5888A9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4523F-23F9-3E4A-8A7A-8E0DFE3DD561}" type="slidenum">
              <a:rPr lang="x-none" smtClean="0">
                <a:latin typeface="Avenir Book" panose="02000503020000020003" pitchFamily="2" charset="0"/>
              </a:rPr>
              <a:t>9</a:t>
            </a:fld>
            <a:endParaRPr lang="x-none">
              <a:latin typeface="Avenir Book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D45C36-ACCE-B044-85B9-7B8FD662A6FE}"/>
              </a:ext>
            </a:extLst>
          </p:cNvPr>
          <p:cNvSpPr/>
          <p:nvPr/>
        </p:nvSpPr>
        <p:spPr>
          <a:xfrm>
            <a:off x="1033153" y="721380"/>
            <a:ext cx="9880269" cy="45719"/>
          </a:xfrm>
          <a:prstGeom prst="rect">
            <a:avLst/>
          </a:prstGeom>
          <a:solidFill>
            <a:srgbClr val="018A38"/>
          </a:solidFill>
          <a:ln>
            <a:solidFill>
              <a:srgbClr val="018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57C6C6E0-AAE3-E24C-BD36-1BA20FA7A1C4}"/>
              </a:ext>
            </a:extLst>
          </p:cNvPr>
          <p:cNvSpPr txBox="1"/>
          <p:nvPr/>
        </p:nvSpPr>
        <p:spPr>
          <a:xfrm>
            <a:off x="2873830" y="950537"/>
            <a:ext cx="6203788" cy="30777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25400" h="19050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Bitki Kök </a:t>
            </a:r>
            <a:r>
              <a:rPr lang="tr-TR" sz="1400" b="1" dirty="0" err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rizosfer</a:t>
            </a:r>
            <a:r>
              <a:rPr lang="tr-TR" sz="14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bölgesinde NPK alım etkinliği</a:t>
            </a:r>
            <a:endParaRPr lang="en-US" sz="14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8940248E-B95F-1447-B25A-F9A558974A47}"/>
              </a:ext>
            </a:extLst>
          </p:cNvPr>
          <p:cNvGrpSpPr/>
          <p:nvPr/>
        </p:nvGrpSpPr>
        <p:grpSpPr>
          <a:xfrm>
            <a:off x="2175066" y="1440221"/>
            <a:ext cx="7284813" cy="3895200"/>
            <a:chOff x="1711203" y="913830"/>
            <a:chExt cx="7933070" cy="4735933"/>
          </a:xfrm>
        </p:grpSpPr>
        <p:graphicFrame>
          <p:nvGraphicFramePr>
            <p:cNvPr id="29" name="Chart 28">
              <a:extLst>
                <a:ext uri="{FF2B5EF4-FFF2-40B4-BE49-F238E27FC236}">
                  <a16:creationId xmlns="" xmlns:a16="http://schemas.microsoft.com/office/drawing/2014/main" id="{F7F4CD73-62A7-0941-B67B-1FAF3905BB2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11203" y="913830"/>
            <a:ext cx="7146660" cy="47359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841B1579-7F1B-AB41-86B4-D322F43F5628}"/>
                </a:ext>
              </a:extLst>
            </p:cNvPr>
            <p:cNvGrpSpPr/>
            <p:nvPr/>
          </p:nvGrpSpPr>
          <p:grpSpPr>
            <a:xfrm>
              <a:off x="8589420" y="3454307"/>
              <a:ext cx="832554" cy="1164779"/>
              <a:chOff x="9543528" y="3577951"/>
              <a:chExt cx="878609" cy="1242218"/>
            </a:xfrm>
          </p:grpSpPr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CA29BBB0-1CAD-4F4F-87DA-36496BB2B748}"/>
                  </a:ext>
                </a:extLst>
              </p:cNvPr>
              <p:cNvSpPr txBox="1"/>
              <p:nvPr/>
            </p:nvSpPr>
            <p:spPr>
              <a:xfrm>
                <a:off x="9543528" y="4500901"/>
                <a:ext cx="878609" cy="319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160%</a:t>
                </a:r>
                <a:endPara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="" xmlns:a16="http://schemas.microsoft.com/office/drawing/2014/main" id="{31F330CF-2024-A741-B364-5A4632BFB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67175" y="3577951"/>
                <a:ext cx="0" cy="978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BFEDFB88-559E-7649-95AB-DAD6884DB4A6}"/>
                </a:ext>
              </a:extLst>
            </p:cNvPr>
            <p:cNvGrpSpPr/>
            <p:nvPr/>
          </p:nvGrpSpPr>
          <p:grpSpPr>
            <a:xfrm>
              <a:off x="8701825" y="2547399"/>
              <a:ext cx="832554" cy="1535511"/>
              <a:chOff x="9656583" y="2748742"/>
              <a:chExt cx="878609" cy="1637599"/>
            </a:xfrm>
          </p:grpSpPr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56481168-CBD8-EF4D-BDDD-91A621498610}"/>
                  </a:ext>
                </a:extLst>
              </p:cNvPr>
              <p:cNvSpPr txBox="1"/>
              <p:nvPr/>
            </p:nvSpPr>
            <p:spPr>
              <a:xfrm>
                <a:off x="9656583" y="4067073"/>
                <a:ext cx="878609" cy="319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133</a:t>
                </a:r>
                <a:r>
                  <a:rPr lang="tr-TR" sz="1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en-US" sz="1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="" xmlns:a16="http://schemas.microsoft.com/office/drawing/2014/main" id="{358C4387-71DA-5A47-8660-B2CB9CFB6D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3977" y="2748742"/>
                <a:ext cx="0" cy="1535721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6FA44A28-6048-AD4F-8859-F51D26895423}"/>
                </a:ext>
              </a:extLst>
            </p:cNvPr>
            <p:cNvGrpSpPr/>
            <p:nvPr/>
          </p:nvGrpSpPr>
          <p:grpSpPr>
            <a:xfrm>
              <a:off x="8811719" y="1738640"/>
              <a:ext cx="832554" cy="1563176"/>
              <a:chOff x="9767116" y="1975197"/>
              <a:chExt cx="878609" cy="1667103"/>
            </a:xfrm>
          </p:grpSpPr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299EA01A-E95A-2D42-A853-30AE95572C9C}"/>
                  </a:ext>
                </a:extLst>
              </p:cNvPr>
              <p:cNvSpPr txBox="1"/>
              <p:nvPr/>
            </p:nvSpPr>
            <p:spPr>
              <a:xfrm>
                <a:off x="9767116" y="3261301"/>
                <a:ext cx="878609" cy="319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0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r>
                  <a:rPr lang="tr-TR" sz="1000" b="1" dirty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en-US" sz="10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="" xmlns:a16="http://schemas.microsoft.com/office/drawing/2014/main" id="{FB4D5943-247F-0742-B7E8-652C0B6D3D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78543" y="1975197"/>
                <a:ext cx="0" cy="1667103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ctangle: Rounded Corners 46">
            <a:extLst>
              <a:ext uri="{FF2B5EF4-FFF2-40B4-BE49-F238E27FC236}">
                <a16:creationId xmlns="" xmlns:a16="http://schemas.microsoft.com/office/drawing/2014/main" id="{58920F0A-7E52-E347-96C5-564A6FD5CE39}"/>
              </a:ext>
            </a:extLst>
          </p:cNvPr>
          <p:cNvSpPr/>
          <p:nvPr/>
        </p:nvSpPr>
        <p:spPr>
          <a:xfrm>
            <a:off x="1033154" y="5446442"/>
            <a:ext cx="4848112" cy="909908"/>
          </a:xfrm>
          <a:prstGeom prst="roundRect">
            <a:avLst/>
          </a:prstGeom>
          <a:gradFill>
            <a:gsLst>
              <a:gs pos="9000">
                <a:schemeClr val="accent1"/>
              </a:gs>
              <a:gs pos="95000">
                <a:schemeClr val="accent1">
                  <a:lumMod val="50000"/>
                </a:schemeClr>
              </a:gs>
              <a:gs pos="25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err="1">
                <a:latin typeface="Avenir Book" panose="02000503020000020003" pitchFamily="2" charset="0"/>
              </a:rPr>
              <a:t>Lavmax</a:t>
            </a:r>
            <a:r>
              <a:rPr lang="en-US" sz="1000" b="1" dirty="0">
                <a:latin typeface="Avenir Book" panose="02000503020000020003" pitchFamily="2" charset="0"/>
              </a:rPr>
              <a:t> bio </a:t>
            </a:r>
            <a:r>
              <a:rPr lang="en-US" sz="1000" b="1" dirty="0" err="1">
                <a:latin typeface="Avenir Book" panose="02000503020000020003" pitchFamily="2" charset="0"/>
              </a:rPr>
              <a:t>rizosfer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yoluyla</a:t>
            </a:r>
            <a:r>
              <a:rPr lang="en-US" sz="1000" b="1" dirty="0">
                <a:latin typeface="Avenir Book" panose="02000503020000020003" pitchFamily="2" charset="0"/>
              </a:rPr>
              <a:t> NPK </a:t>
            </a:r>
            <a:r>
              <a:rPr lang="en-US" sz="1000" b="1" dirty="0" err="1">
                <a:latin typeface="Avenir Book" panose="02000503020000020003" pitchFamily="2" charset="0"/>
              </a:rPr>
              <a:t>ile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birlikte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uygulandığında</a:t>
            </a:r>
            <a:r>
              <a:rPr lang="en-US" sz="1000" b="1" dirty="0">
                <a:latin typeface="Avenir Book" panose="02000503020000020003" pitchFamily="2" charset="0"/>
              </a:rPr>
              <a:t>; </a:t>
            </a:r>
            <a:r>
              <a:rPr lang="tr-TR" sz="1000" b="1" dirty="0">
                <a:latin typeface="Avenir Book" panose="02000503020000020003" pitchFamily="2" charset="0"/>
              </a:rPr>
              <a:t>y</a:t>
            </a:r>
            <a:r>
              <a:rPr lang="en-US" sz="1000" b="1" dirty="0" err="1">
                <a:latin typeface="Avenir Book" panose="02000503020000020003" pitchFamily="2" charset="0"/>
              </a:rPr>
              <a:t>ukarıdaki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tr-TR" sz="1000" b="1" dirty="0" err="1">
                <a:latin typeface="Avenir Book" panose="02000503020000020003" pitchFamily="2" charset="0"/>
              </a:rPr>
              <a:t>grafiktede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görüldüğü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gibi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uygulama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dozajının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konsantrasyonuna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bağlı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olarak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gübre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kullanımını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ve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NPK'nın</a:t>
            </a:r>
            <a:r>
              <a:rPr lang="en-US" sz="1000" b="1" dirty="0">
                <a:latin typeface="Avenir Book" panose="02000503020000020003" pitchFamily="2" charset="0"/>
              </a:rPr>
              <a:t> bitki </a:t>
            </a:r>
            <a:r>
              <a:rPr lang="en-US" sz="1000" b="1" dirty="0" err="1">
                <a:latin typeface="Avenir Book" panose="02000503020000020003" pitchFamily="2" charset="0"/>
              </a:rPr>
              <a:t>kökleri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tarafından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alım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etkinliğini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arttırır</a:t>
            </a:r>
            <a:r>
              <a:rPr lang="en-US" sz="1000" b="1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40" name="Rectangle: Rounded Corners 46">
            <a:extLst>
              <a:ext uri="{FF2B5EF4-FFF2-40B4-BE49-F238E27FC236}">
                <a16:creationId xmlns="" xmlns:a16="http://schemas.microsoft.com/office/drawing/2014/main" id="{6846992A-F5C5-454E-BFBE-6BCA7C8A1261}"/>
              </a:ext>
            </a:extLst>
          </p:cNvPr>
          <p:cNvSpPr/>
          <p:nvPr/>
        </p:nvSpPr>
        <p:spPr>
          <a:xfrm>
            <a:off x="6234544" y="5446442"/>
            <a:ext cx="4678878" cy="909908"/>
          </a:xfrm>
          <a:prstGeom prst="roundRect">
            <a:avLst/>
          </a:prstGeom>
          <a:gradFill>
            <a:gsLst>
              <a:gs pos="9000">
                <a:schemeClr val="accent1"/>
              </a:gs>
              <a:gs pos="95000">
                <a:schemeClr val="accent1">
                  <a:lumMod val="50000"/>
                </a:schemeClr>
              </a:gs>
              <a:gs pos="25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000" b="1" dirty="0">
                <a:latin typeface="Avenir Book" panose="02000503020000020003" pitchFamily="2" charset="0"/>
              </a:rPr>
              <a:t>Lawmax </a:t>
            </a:r>
            <a:r>
              <a:rPr lang="tr-TR" sz="1000" b="1" dirty="0" err="1">
                <a:latin typeface="Avenir Book" panose="02000503020000020003" pitchFamily="2" charset="0"/>
              </a:rPr>
              <a:t>bio</a:t>
            </a:r>
            <a:r>
              <a:rPr lang="tr-TR" sz="1000" b="1" dirty="0">
                <a:latin typeface="Avenir Book" panose="02000503020000020003" pitchFamily="2" charset="0"/>
              </a:rPr>
              <a:t> t</a:t>
            </a:r>
            <a:r>
              <a:rPr lang="tr-TR" sz="1000" b="1" dirty="0" smtClean="0">
                <a:latin typeface="Avenir Book" panose="02000503020000020003" pitchFamily="2" charset="0"/>
              </a:rPr>
              <a:t>üm </a:t>
            </a:r>
            <a:r>
              <a:rPr lang="tr-TR" sz="1000" b="1" dirty="0">
                <a:latin typeface="Avenir Book" panose="02000503020000020003" pitchFamily="2" charset="0"/>
              </a:rPr>
              <a:t>bitkilerde verimi artırır</a:t>
            </a:r>
            <a:endParaRPr lang="en-US" sz="1000" b="1" dirty="0">
              <a:latin typeface="Avenir Book" panose="02000503020000020003" pitchFamily="2" charset="0"/>
            </a:endParaRPr>
          </a:p>
          <a:p>
            <a:r>
              <a:rPr lang="tr-TR" sz="1000" b="1" dirty="0">
                <a:latin typeface="Avenir Book" panose="02000503020000020003" pitchFamily="2" charset="0"/>
              </a:rPr>
              <a:t>Sera gazlarının oluşumuna neden olmaz</a:t>
            </a:r>
            <a:endParaRPr lang="en-US" sz="1000" b="1" dirty="0">
              <a:latin typeface="Avenir Book" panose="02000503020000020003" pitchFamily="2" charset="0"/>
            </a:endParaRPr>
          </a:p>
          <a:p>
            <a:r>
              <a:rPr lang="en-US" sz="1000" b="1" dirty="0" err="1">
                <a:latin typeface="Avenir Book" panose="02000503020000020003" pitchFamily="2" charset="0"/>
              </a:rPr>
              <a:t>Konvansiyonel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kullanımı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nedeniyle</a:t>
            </a:r>
            <a:r>
              <a:rPr lang="en-US" sz="1000" b="1" dirty="0">
                <a:latin typeface="Avenir Book" panose="02000503020000020003" pitchFamily="2" charset="0"/>
              </a:rPr>
              <a:t> kg </a:t>
            </a:r>
            <a:r>
              <a:rPr lang="en-US" sz="1000" b="1" dirty="0" err="1">
                <a:latin typeface="Avenir Book" panose="02000503020000020003" pitchFamily="2" charset="0"/>
              </a:rPr>
              <a:t>verim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başına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ortalama</a:t>
            </a:r>
            <a:r>
              <a:rPr lang="en-US" sz="1000" b="1" dirty="0">
                <a:latin typeface="Avenir Book" panose="02000503020000020003" pitchFamily="2" charset="0"/>
              </a:rPr>
              <a:t> sera </a:t>
            </a:r>
            <a:r>
              <a:rPr lang="en-US" sz="1000" b="1" dirty="0" err="1">
                <a:latin typeface="Avenir Book" panose="02000503020000020003" pitchFamily="2" charset="0"/>
              </a:rPr>
              <a:t>gazı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salınımını</a:t>
            </a:r>
            <a:r>
              <a:rPr lang="en-US" sz="1000" b="1" dirty="0">
                <a:latin typeface="Avenir Book" panose="02000503020000020003" pitchFamily="2" charset="0"/>
              </a:rPr>
              <a:t> </a:t>
            </a:r>
            <a:r>
              <a:rPr lang="en-US" sz="1000" b="1" dirty="0" err="1">
                <a:latin typeface="Avenir Book" panose="02000503020000020003" pitchFamily="2" charset="0"/>
              </a:rPr>
              <a:t>azaltır</a:t>
            </a:r>
            <a:endParaRPr lang="en-US" sz="1000" b="1" dirty="0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24FAAA2-0B77-6941-856A-16F324DE8943}"/>
              </a:ext>
            </a:extLst>
          </p:cNvPr>
          <p:cNvSpPr txBox="1"/>
          <p:nvPr/>
        </p:nvSpPr>
        <p:spPr>
          <a:xfrm>
            <a:off x="4683719" y="250723"/>
            <a:ext cx="2436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 panose="02000503020000020003" pitchFamily="2" charset="0"/>
                <a:cs typeface="Arial" panose="020B0604020202020204" pitchFamily="34" charset="0"/>
              </a:rPr>
              <a:t>Soil Application Trial</a:t>
            </a:r>
            <a:endParaRPr lang="en-US" sz="16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77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öküm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ustom 73">
      <a:majorFont>
        <a:latin typeface="Otomanopee One"/>
        <a:ea typeface=""/>
        <a:cs typeface=""/>
      </a:majorFont>
      <a:minorFont>
        <a:latin typeface="Oxyge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6481</TotalTime>
  <Words>1485</Words>
  <Application>Microsoft Office PowerPoint</Application>
  <PresentationFormat>Özel</PresentationFormat>
  <Paragraphs>275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2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Çay,   Lokasyon: Rize, Karadeniz Bölgesi,  TURKEY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Üretilen Organik Gübreler</vt:lpstr>
      <vt:lpstr>Üretilen Sıvı Organo Mineral Gübreler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Blesstudio</dc:creator>
  <cp:lastModifiedBy>hp</cp:lastModifiedBy>
  <cp:revision>749</cp:revision>
  <dcterms:created xsi:type="dcterms:W3CDTF">2020-02-17T06:10:48Z</dcterms:created>
  <dcterms:modified xsi:type="dcterms:W3CDTF">2022-11-24T09:16:20Z</dcterms:modified>
</cp:coreProperties>
</file>